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2" autoAdjust="0"/>
    <p:restoredTop sz="94622"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2438400"/>
            <a:ext cx="9144000" cy="4046538"/>
            <a:chOff x="0" y="1536"/>
            <a:chExt cx="5760" cy="2549"/>
          </a:xfrm>
        </p:grpSpPr>
        <p:sp>
          <p:nvSpPr>
            <p:cNvPr id="870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ru-RU"/>
            </a:p>
          </p:txBody>
        </p:sp>
        <p:sp>
          <p:nvSpPr>
            <p:cNvPr id="870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ru-RU"/>
            </a:p>
          </p:txBody>
        </p:sp>
        <p:sp>
          <p:nvSpPr>
            <p:cNvPr id="870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ru-RU"/>
            </a:p>
          </p:txBody>
        </p:sp>
        <p:sp>
          <p:nvSpPr>
            <p:cNvPr id="870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870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ru-RU"/>
            </a:p>
          </p:txBody>
        </p:sp>
        <p:sp>
          <p:nvSpPr>
            <p:cNvPr id="870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ru-RU"/>
            </a:p>
          </p:txBody>
        </p:sp>
        <p:sp>
          <p:nvSpPr>
            <p:cNvPr id="870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ru-RU"/>
            </a:p>
          </p:txBody>
        </p:sp>
        <p:sp>
          <p:nvSpPr>
            <p:cNvPr id="870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ru-RU"/>
            </a:p>
          </p:txBody>
        </p:sp>
        <p:sp>
          <p:nvSpPr>
            <p:cNvPr id="870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ru-RU"/>
            </a:p>
          </p:txBody>
        </p:sp>
        <p:sp>
          <p:nvSpPr>
            <p:cNvPr id="870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ru-RU"/>
            </a:p>
          </p:txBody>
        </p:sp>
        <p:sp>
          <p:nvSpPr>
            <p:cNvPr id="870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ru-RU"/>
            </a:p>
          </p:txBody>
        </p:sp>
        <p:sp>
          <p:nvSpPr>
            <p:cNvPr id="870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ru-RU"/>
            </a:p>
          </p:txBody>
        </p:sp>
        <p:sp>
          <p:nvSpPr>
            <p:cNvPr id="870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ru-RU"/>
            </a:p>
          </p:txBody>
        </p:sp>
        <p:sp>
          <p:nvSpPr>
            <p:cNvPr id="870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870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ru-RU"/>
            </a:p>
          </p:txBody>
        </p:sp>
      </p:grpSp>
      <p:sp>
        <p:nvSpPr>
          <p:cNvPr id="8705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ru-RU"/>
              <a:t>Образец заголовка</a:t>
            </a:r>
          </a:p>
        </p:txBody>
      </p:sp>
      <p:sp>
        <p:nvSpPr>
          <p:cNvPr id="8705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87060" name="Rectangle 20"/>
          <p:cNvSpPr>
            <a:spLocks noGrp="1" noChangeArrowheads="1"/>
          </p:cNvSpPr>
          <p:nvPr>
            <p:ph type="dt" sz="quarter" idx="2"/>
          </p:nvPr>
        </p:nvSpPr>
        <p:spPr/>
        <p:txBody>
          <a:bodyPr/>
          <a:lstStyle>
            <a:lvl1pPr>
              <a:defRPr/>
            </a:lvl1pPr>
          </a:lstStyle>
          <a:p>
            <a:endParaRPr lang="ru-RU"/>
          </a:p>
        </p:txBody>
      </p:sp>
      <p:sp>
        <p:nvSpPr>
          <p:cNvPr id="87061" name="Rectangle 21"/>
          <p:cNvSpPr>
            <a:spLocks noGrp="1" noChangeArrowheads="1"/>
          </p:cNvSpPr>
          <p:nvPr>
            <p:ph type="ftr" sz="quarter" idx="3"/>
          </p:nvPr>
        </p:nvSpPr>
        <p:spPr/>
        <p:txBody>
          <a:bodyPr/>
          <a:lstStyle>
            <a:lvl1pPr>
              <a:defRPr/>
            </a:lvl1pPr>
          </a:lstStyle>
          <a:p>
            <a:endParaRPr lang="ru-RU"/>
          </a:p>
        </p:txBody>
      </p:sp>
      <p:sp>
        <p:nvSpPr>
          <p:cNvPr id="87062" name="Rectangle 22"/>
          <p:cNvSpPr>
            <a:spLocks noGrp="1" noChangeArrowheads="1"/>
          </p:cNvSpPr>
          <p:nvPr>
            <p:ph type="sldNum" sz="quarter" idx="4"/>
          </p:nvPr>
        </p:nvSpPr>
        <p:spPr/>
        <p:txBody>
          <a:bodyPr/>
          <a:lstStyle>
            <a:lvl1pPr>
              <a:defRPr/>
            </a:lvl1pPr>
          </a:lstStyle>
          <a:p>
            <a:fld id="{E9156E28-B3BC-47E4-B503-8149368D4EEA}" type="slidenum">
              <a:rPr lang="ru-RU"/>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1EFFAEB-3BC3-480C-A24A-D03E105CBED4}"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AC2C981-6D8F-4F79-B1D6-1CCDB0894E81}"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673AAC63-A302-49CB-8816-604720A06DF2}"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1F67C52-FA40-4966-AAEE-6539439DF10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8FC3D93-71FD-435C-8095-78F2C826CB69}"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8C9C185-09F8-47D5-9C0C-AA6D550F6822}"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744C235-86F1-4873-986E-99CB22A5F89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B8B48C4-C320-4244-8A22-DDBA49FCD106}"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828A5BF-BEA8-4B1E-A11E-F83DE1CF63C6}"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C691D49-E06A-48A4-9FB7-2E9F37B6FA8F}"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302DFA9-F226-4E8A-B571-E48AF136C55A}"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0" y="2438400"/>
            <a:ext cx="9144000" cy="4046538"/>
            <a:chOff x="0" y="1536"/>
            <a:chExt cx="5760" cy="2549"/>
          </a:xfrm>
        </p:grpSpPr>
        <p:sp>
          <p:nvSpPr>
            <p:cNvPr id="8601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ru-RU"/>
            </a:p>
          </p:txBody>
        </p:sp>
        <p:sp>
          <p:nvSpPr>
            <p:cNvPr id="8602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ru-RU"/>
            </a:p>
          </p:txBody>
        </p:sp>
        <p:sp>
          <p:nvSpPr>
            <p:cNvPr id="8602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ru-RU"/>
            </a:p>
          </p:txBody>
        </p:sp>
        <p:sp>
          <p:nvSpPr>
            <p:cNvPr id="8602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8602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ru-RU"/>
            </a:p>
          </p:txBody>
        </p:sp>
        <p:sp>
          <p:nvSpPr>
            <p:cNvPr id="8602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ru-RU"/>
            </a:p>
          </p:txBody>
        </p:sp>
        <p:sp>
          <p:nvSpPr>
            <p:cNvPr id="8602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ru-RU"/>
            </a:p>
          </p:txBody>
        </p:sp>
        <p:sp>
          <p:nvSpPr>
            <p:cNvPr id="8602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ru-RU"/>
            </a:p>
          </p:txBody>
        </p:sp>
        <p:sp>
          <p:nvSpPr>
            <p:cNvPr id="8602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ru-RU"/>
            </a:p>
          </p:txBody>
        </p:sp>
        <p:sp>
          <p:nvSpPr>
            <p:cNvPr id="8602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ru-RU"/>
            </a:p>
          </p:txBody>
        </p:sp>
        <p:sp>
          <p:nvSpPr>
            <p:cNvPr id="8602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ru-RU"/>
            </a:p>
          </p:txBody>
        </p:sp>
        <p:sp>
          <p:nvSpPr>
            <p:cNvPr id="8603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ru-RU"/>
            </a:p>
          </p:txBody>
        </p:sp>
        <p:sp>
          <p:nvSpPr>
            <p:cNvPr id="8603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ru-RU"/>
            </a:p>
          </p:txBody>
        </p:sp>
        <p:sp>
          <p:nvSpPr>
            <p:cNvPr id="8603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8603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ru-RU"/>
            </a:p>
          </p:txBody>
        </p:sp>
      </p:grpSp>
      <p:sp>
        <p:nvSpPr>
          <p:cNvPr id="8603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8603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8603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ru-RU"/>
          </a:p>
        </p:txBody>
      </p:sp>
      <p:sp>
        <p:nvSpPr>
          <p:cNvPr id="8603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2DD3CC-CA6F-460F-87DD-0D5BAE50D6DC}" type="slidenum">
              <a:rPr lang="ru-RU"/>
              <a:pPr/>
              <a:t>‹#›</a:t>
            </a:fld>
            <a:endParaRPr lang="ru-RU"/>
          </a:p>
        </p:txBody>
      </p:sp>
      <p:sp>
        <p:nvSpPr>
          <p:cNvPr id="8603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ctrTitle"/>
          </p:nvPr>
        </p:nvSpPr>
        <p:spPr>
          <a:xfrm>
            <a:off x="827088" y="620713"/>
            <a:ext cx="7772400" cy="1736725"/>
          </a:xfrm>
        </p:spPr>
        <p:txBody>
          <a:bodyPr/>
          <a:lstStyle/>
          <a:p>
            <a:r>
              <a:rPr lang="uk-UA" sz="3600"/>
              <a:t>УРОК-ПОДОРОЖ</a:t>
            </a:r>
            <a:br>
              <a:rPr lang="uk-UA" sz="3600"/>
            </a:br>
            <a:r>
              <a:rPr lang="uk-UA" sz="3600"/>
              <a:t>Історія України  7 клас</a:t>
            </a:r>
            <a:endParaRPr lang="ru-RU" sz="3600"/>
          </a:p>
        </p:txBody>
      </p:sp>
      <p:sp>
        <p:nvSpPr>
          <p:cNvPr id="124933" name="Rectangle 5"/>
          <p:cNvSpPr>
            <a:spLocks noGrp="1" noChangeArrowheads="1"/>
          </p:cNvSpPr>
          <p:nvPr>
            <p:ph type="subTitle" idx="1"/>
          </p:nvPr>
        </p:nvSpPr>
        <p:spPr>
          <a:xfrm>
            <a:off x="1331913" y="2852738"/>
            <a:ext cx="6400800" cy="1752600"/>
          </a:xfrm>
        </p:spPr>
        <p:txBody>
          <a:bodyPr/>
          <a:lstStyle/>
          <a:p>
            <a:r>
              <a:rPr lang="uk-UA" sz="3600"/>
              <a:t>ТЕМА: </a:t>
            </a:r>
            <a:r>
              <a:rPr lang="uk-UA" sz="3600" b="1"/>
              <a:t>“Культура Київської Русі Х-ХІ ст.”</a:t>
            </a:r>
            <a:endParaRPr lang="ru-RU" sz="3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468313" y="260350"/>
            <a:ext cx="8229600" cy="1143000"/>
          </a:xfrm>
        </p:spPr>
        <p:txBody>
          <a:bodyPr/>
          <a:lstStyle/>
          <a:p>
            <a:r>
              <a:rPr lang="uk-UA" sz="3600"/>
              <a:t>СХЕМА </a:t>
            </a:r>
            <a:r>
              <a:rPr lang="uk-UA" sz="3600" i="1"/>
              <a:t>“ДАВНЬОРУСЬКИЙ ХРАМ”</a:t>
            </a:r>
            <a:endParaRPr lang="ru-RU" sz="3600" i="1"/>
          </a:p>
        </p:txBody>
      </p:sp>
      <p:pic>
        <p:nvPicPr>
          <p:cNvPr id="104454" name="Picture 6" descr="православний храм"/>
          <p:cNvPicPr>
            <a:picLocks noChangeAspect="1" noChangeArrowheads="1"/>
          </p:cNvPicPr>
          <p:nvPr>
            <p:ph sz="half" idx="1"/>
          </p:nvPr>
        </p:nvPicPr>
        <p:blipFill>
          <a:blip r:embed="rId2"/>
          <a:srcRect r="1772" b="1469"/>
          <a:stretch>
            <a:fillRect/>
          </a:stretch>
        </p:blipFill>
        <p:spPr>
          <a:xfrm>
            <a:off x="611188" y="1412875"/>
            <a:ext cx="3960812" cy="4895850"/>
          </a:xfrm>
          <a:noFill/>
          <a:ln/>
        </p:spPr>
      </p:pic>
      <p:sp>
        <p:nvSpPr>
          <p:cNvPr id="104455" name="Rectangle 7"/>
          <p:cNvSpPr>
            <a:spLocks noGrp="1" noChangeArrowheads="1"/>
          </p:cNvSpPr>
          <p:nvPr>
            <p:ph type="body" sz="half" idx="2"/>
          </p:nvPr>
        </p:nvSpPr>
        <p:spPr>
          <a:xfrm>
            <a:off x="4859338" y="1600200"/>
            <a:ext cx="3827462" cy="4495800"/>
          </a:xfrm>
        </p:spPr>
        <p:txBody>
          <a:bodyPr/>
          <a:lstStyle/>
          <a:p>
            <a:pPr>
              <a:lnSpc>
                <a:spcPct val="90000"/>
              </a:lnSpc>
            </a:pPr>
            <a:r>
              <a:rPr lang="uk-UA" sz="2400" b="1"/>
              <a:t>Традиційним для Давньої Русі був хрестово купольний храм, зразок якого зображено на схемі. Така форма – символічне нагадування про те, що спасіння християн стало можливим завдяки хресній жертві Спасителя. </a:t>
            </a:r>
            <a:endParaRPr lang="ru-RU"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uk-UA" sz="2800"/>
              <a:t>Екскурсовод: князь Ярослав Мудрий</a:t>
            </a:r>
            <a:endParaRPr lang="ru-RU" sz="2800"/>
          </a:p>
        </p:txBody>
      </p:sp>
      <p:sp>
        <p:nvSpPr>
          <p:cNvPr id="107525" name="Rectangle 5"/>
          <p:cNvSpPr>
            <a:spLocks noGrp="1" noChangeArrowheads="1"/>
          </p:cNvSpPr>
          <p:nvPr>
            <p:ph type="body" sz="half" idx="2"/>
          </p:nvPr>
        </p:nvSpPr>
        <p:spPr>
          <a:xfrm>
            <a:off x="4648200" y="1600200"/>
            <a:ext cx="4038600" cy="4276725"/>
          </a:xfrm>
        </p:spPr>
        <p:txBody>
          <a:bodyPr/>
          <a:lstStyle/>
          <a:p>
            <a:r>
              <a:rPr lang="uk-UA" sz="2400"/>
              <a:t>З якої ще частини складався Середньовічний Київ? </a:t>
            </a:r>
          </a:p>
          <a:p>
            <a:r>
              <a:rPr lang="uk-UA" sz="2400"/>
              <a:t> Чому ця частина міста має таку назву? </a:t>
            </a:r>
          </a:p>
          <a:p>
            <a:r>
              <a:rPr lang="uk-UA" sz="2400"/>
              <a:t>Сином якого київського князя був Ярослав? </a:t>
            </a:r>
          </a:p>
          <a:p>
            <a:r>
              <a:rPr lang="uk-UA" sz="2400"/>
              <a:t> Як а народі нарекли князя Ярослава і за що? </a:t>
            </a:r>
            <a:endParaRPr lang="ru-RU" sz="2400"/>
          </a:p>
        </p:txBody>
      </p:sp>
      <p:pic>
        <p:nvPicPr>
          <p:cNvPr id="107526" name="Picture 6" descr="2ЯРОСЛ~1"/>
          <p:cNvPicPr>
            <a:picLocks noChangeAspect="1" noChangeArrowheads="1"/>
          </p:cNvPicPr>
          <p:nvPr>
            <p:ph sz="half" idx="1"/>
          </p:nvPr>
        </p:nvPicPr>
        <p:blipFill>
          <a:blip r:embed="rId2"/>
          <a:srcRect/>
          <a:stretch>
            <a:fillRect/>
          </a:stretch>
        </p:blipFill>
        <p:spPr>
          <a:xfrm>
            <a:off x="468313" y="1557338"/>
            <a:ext cx="3816350" cy="3960812"/>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uk-UA" sz="3600"/>
              <a:t>Друга зупинка    “</a:t>
            </a:r>
            <a:r>
              <a:rPr lang="uk-UA" sz="3600" i="1"/>
              <a:t>Місто Ярослава”</a:t>
            </a:r>
            <a:endParaRPr lang="ru-RU" sz="3600" i="1"/>
          </a:p>
        </p:txBody>
      </p:sp>
      <p:pic>
        <p:nvPicPr>
          <p:cNvPr id="109574" name="Picture 6" descr="МСТОЯР~1"/>
          <p:cNvPicPr>
            <a:picLocks noChangeAspect="1" noChangeArrowheads="1"/>
          </p:cNvPicPr>
          <p:nvPr>
            <p:ph sz="half" idx="1"/>
          </p:nvPr>
        </p:nvPicPr>
        <p:blipFill>
          <a:blip r:embed="rId2" cstate="print"/>
          <a:srcRect/>
          <a:stretch>
            <a:fillRect/>
          </a:stretch>
        </p:blipFill>
        <p:spPr>
          <a:xfrm>
            <a:off x="179388" y="1916113"/>
            <a:ext cx="4316412" cy="3673475"/>
          </a:xfrm>
          <a:noFill/>
          <a:ln/>
        </p:spPr>
      </p:pic>
      <p:pic>
        <p:nvPicPr>
          <p:cNvPr id="109575" name="Picture 7" descr="ЗОЛОТІ ВОРОТА"/>
          <p:cNvPicPr>
            <a:picLocks noChangeAspect="1" noChangeArrowheads="1"/>
          </p:cNvPicPr>
          <p:nvPr>
            <p:ph sz="half" idx="2"/>
          </p:nvPr>
        </p:nvPicPr>
        <p:blipFill>
          <a:blip r:embed="rId3"/>
          <a:srcRect/>
          <a:stretch>
            <a:fillRect/>
          </a:stretch>
        </p:blipFill>
        <p:spPr>
          <a:xfrm>
            <a:off x="5364163" y="1989138"/>
            <a:ext cx="3168650" cy="3600450"/>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uk-UA"/>
              <a:t>СОФІЙСЬКИЙ СОБОР</a:t>
            </a:r>
            <a:endParaRPr lang="ru-RU"/>
          </a:p>
        </p:txBody>
      </p:sp>
      <p:pic>
        <p:nvPicPr>
          <p:cNvPr id="112646" name="Picture 6" descr="СКC2B2~1"/>
          <p:cNvPicPr>
            <a:picLocks noChangeAspect="1" noChangeArrowheads="1"/>
          </p:cNvPicPr>
          <p:nvPr>
            <p:ph idx="1"/>
          </p:nvPr>
        </p:nvPicPr>
        <p:blipFill>
          <a:blip r:embed="rId2">
            <a:lum bright="-30000" contrast="6000"/>
          </a:blip>
          <a:srcRect/>
          <a:stretch>
            <a:fillRect/>
          </a:stretch>
        </p:blipFill>
        <p:spPr>
          <a:xfrm>
            <a:off x="684213" y="1844675"/>
            <a:ext cx="7848600" cy="3816350"/>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lstStyle/>
          <a:p>
            <a:r>
              <a:rPr lang="uk-UA" sz="2800"/>
              <a:t>ФРЕСКИ І МОЗАЇКИ СОФІЙСЬКОГО СОБОРУ</a:t>
            </a:r>
            <a:endParaRPr lang="ru-RU" sz="2800"/>
          </a:p>
        </p:txBody>
      </p:sp>
      <p:pic>
        <p:nvPicPr>
          <p:cNvPr id="114695" name="Picture 7" descr="16"/>
          <p:cNvPicPr>
            <a:picLocks noChangeAspect="1" noChangeArrowheads="1"/>
          </p:cNvPicPr>
          <p:nvPr>
            <p:ph sz="half" idx="1"/>
          </p:nvPr>
        </p:nvPicPr>
        <p:blipFill>
          <a:blip r:embed="rId2" cstate="print"/>
          <a:srcRect/>
          <a:stretch>
            <a:fillRect/>
          </a:stretch>
        </p:blipFill>
        <p:spPr>
          <a:xfrm>
            <a:off x="457200" y="2117725"/>
            <a:ext cx="4038600" cy="3459163"/>
          </a:xfrm>
          <a:noFill/>
          <a:ln/>
        </p:spPr>
      </p:pic>
      <p:pic>
        <p:nvPicPr>
          <p:cNvPr id="114696" name="Picture 8" descr="17"/>
          <p:cNvPicPr>
            <a:picLocks noChangeAspect="1" noChangeArrowheads="1"/>
          </p:cNvPicPr>
          <p:nvPr>
            <p:ph sz="half" idx="2"/>
          </p:nvPr>
        </p:nvPicPr>
        <p:blipFill>
          <a:blip r:embed="rId3" cstate="print"/>
          <a:srcRect/>
          <a:stretch>
            <a:fillRect/>
          </a:stretch>
        </p:blipFill>
        <p:spPr>
          <a:xfrm>
            <a:off x="4749800" y="2133600"/>
            <a:ext cx="3833813" cy="3455988"/>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p:txBody>
          <a:bodyPr/>
          <a:lstStyle/>
          <a:p>
            <a:r>
              <a:rPr lang="uk-UA" sz="4000"/>
              <a:t>БОГОМАТІР “ОРАНТА”</a:t>
            </a:r>
            <a:endParaRPr lang="ru-RU" sz="4000"/>
          </a:p>
        </p:txBody>
      </p:sp>
      <p:sp>
        <p:nvSpPr>
          <p:cNvPr id="116742" name="Rectangle 6"/>
          <p:cNvSpPr>
            <a:spLocks noGrp="1" noChangeArrowheads="1"/>
          </p:cNvSpPr>
          <p:nvPr>
            <p:ph type="body" sz="half" idx="2"/>
          </p:nvPr>
        </p:nvSpPr>
        <p:spPr/>
        <p:txBody>
          <a:bodyPr/>
          <a:lstStyle/>
          <a:p>
            <a:pPr>
              <a:lnSpc>
                <a:spcPct val="80000"/>
              </a:lnSpc>
            </a:pPr>
            <a:r>
              <a:rPr lang="uk-UA" sz="1600" b="1">
                <a:latin typeface="Times New Roman" pitchFamily="18" charset="0"/>
              </a:rPr>
              <a:t>. В апсиді цетрального вівтаря зображена велична постать Богородиці-Оранти (висота 5,45 м), яка відзначається вишуканістю ліній і монументальністю, соковитістю фарб і незвичайною гармонією колориту. На Богоматері пурпурова накидка (Мафорій) із золотими складками, синій хітон і червоні чобітки. З-під пояса звисає біла хусточка, світла пляма якої ніби підкреслює оригінальне кольорове вирішення всієї фігури. Широкий поміст, на якому стоїть Богоматір, має золотистий фон, прикрашений дорогоцінними каменями. У народі Богоматір Софії Київської вважали Захисницею Києва і Русі і називали ще „Нерушимою стіною”. </a:t>
            </a:r>
            <a:endParaRPr lang="ru-RU" sz="1600" b="1">
              <a:latin typeface="Times New Roman" pitchFamily="18" charset="0"/>
            </a:endParaRPr>
          </a:p>
        </p:txBody>
      </p:sp>
      <p:pic>
        <p:nvPicPr>
          <p:cNvPr id="116743" name="Picture 7" descr="18"/>
          <p:cNvPicPr>
            <a:picLocks noChangeAspect="1" noChangeArrowheads="1"/>
          </p:cNvPicPr>
          <p:nvPr>
            <p:ph sz="half" idx="1"/>
          </p:nvPr>
        </p:nvPicPr>
        <p:blipFill>
          <a:blip r:embed="rId2"/>
          <a:srcRect l="2307" t="1627"/>
          <a:stretch>
            <a:fillRect/>
          </a:stretch>
        </p:blipFill>
        <p:spPr>
          <a:xfrm>
            <a:off x="900113" y="1700213"/>
            <a:ext cx="3095625" cy="4321175"/>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uk-UA" sz="4000"/>
              <a:t>КНЯЗЬ ЯРОСЛАВ ЗАПИТУЄ:</a:t>
            </a:r>
            <a:endParaRPr lang="ru-RU" sz="4000"/>
          </a:p>
        </p:txBody>
      </p:sp>
      <p:sp>
        <p:nvSpPr>
          <p:cNvPr id="118787" name="Rectangle 3"/>
          <p:cNvSpPr>
            <a:spLocks noGrp="1" noChangeArrowheads="1"/>
          </p:cNvSpPr>
          <p:nvPr>
            <p:ph type="body" idx="1"/>
          </p:nvPr>
        </p:nvSpPr>
        <p:spPr>
          <a:xfrm>
            <a:off x="468313" y="1628775"/>
            <a:ext cx="8229600" cy="4495800"/>
          </a:xfrm>
        </p:spPr>
        <p:txBody>
          <a:bodyPr/>
          <a:lstStyle/>
          <a:p>
            <a:pPr>
              <a:lnSpc>
                <a:spcPct val="80000"/>
              </a:lnSpc>
            </a:pPr>
            <a:r>
              <a:rPr lang="uk-UA" sz="2400"/>
              <a:t> </a:t>
            </a:r>
            <a:r>
              <a:rPr lang="uk-UA" sz="2400" b="1"/>
              <a:t>Які архітектурні пам’ятки прикрашали „місто Ярослава”?</a:t>
            </a:r>
          </a:p>
          <a:p>
            <a:pPr>
              <a:lnSpc>
                <a:spcPct val="80000"/>
              </a:lnSpc>
            </a:pPr>
            <a:r>
              <a:rPr lang="uk-UA" sz="2400" b="1"/>
              <a:t>  Яка історія створення Софійського собору?</a:t>
            </a:r>
          </a:p>
          <a:p>
            <a:pPr>
              <a:lnSpc>
                <a:spcPct val="80000"/>
              </a:lnSpc>
            </a:pPr>
            <a:r>
              <a:rPr lang="uk-UA" sz="2400" b="1"/>
              <a:t> Який зовнішній вигляд має ця споруда?</a:t>
            </a:r>
          </a:p>
          <a:p>
            <a:pPr>
              <a:lnSpc>
                <a:spcPct val="80000"/>
              </a:lnSpc>
            </a:pPr>
            <a:r>
              <a:rPr lang="uk-UA" sz="2400" b="1"/>
              <a:t> Які види живопису прикрашають внутрішні інтер’єри?  </a:t>
            </a:r>
          </a:p>
          <a:p>
            <a:pPr>
              <a:lnSpc>
                <a:spcPct val="80000"/>
              </a:lnSpc>
            </a:pPr>
            <a:r>
              <a:rPr lang="uk-UA" sz="2400" b="1"/>
              <a:t> Чим відрізняється технологія виготовлення фресок і мозаїк? </a:t>
            </a:r>
          </a:p>
          <a:p>
            <a:pPr>
              <a:lnSpc>
                <a:spcPct val="80000"/>
              </a:lnSpc>
            </a:pPr>
            <a:r>
              <a:rPr lang="uk-UA" sz="2400" b="1"/>
              <a:t> Хто така Оранта і як її зображено в соборі?</a:t>
            </a:r>
          </a:p>
          <a:p>
            <a:pPr>
              <a:lnSpc>
                <a:spcPct val="80000"/>
              </a:lnSpc>
            </a:pPr>
            <a:r>
              <a:rPr lang="uk-UA" sz="2400" b="1"/>
              <a:t>  Які твори мозаїчного і фрескового живопису Софії  Київської ви запам’ятали? </a:t>
            </a:r>
          </a:p>
          <a:p>
            <a:pPr>
              <a:lnSpc>
                <a:spcPct val="80000"/>
              </a:lnSpc>
            </a:pPr>
            <a:r>
              <a:rPr lang="uk-UA" sz="2400" b="1"/>
              <a:t> Яка художня ідея закладена в образі Софії Київської? </a:t>
            </a:r>
            <a:endParaRPr lang="ru-RU" sz="24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r>
              <a:rPr lang="uk-UA" sz="3600"/>
              <a:t>ОПИС ПАМ’ЯТКИ МИСТЕЦТВА</a:t>
            </a:r>
            <a:endParaRPr lang="ru-RU" sz="3600"/>
          </a:p>
        </p:txBody>
      </p:sp>
      <p:sp>
        <p:nvSpPr>
          <p:cNvPr id="119814" name="Rectangle 6"/>
          <p:cNvSpPr>
            <a:spLocks noGrp="1" noChangeArrowheads="1"/>
          </p:cNvSpPr>
          <p:nvPr>
            <p:ph type="body" sz="half" idx="2"/>
          </p:nvPr>
        </p:nvSpPr>
        <p:spPr/>
        <p:txBody>
          <a:bodyPr/>
          <a:lstStyle/>
          <a:p>
            <a:pPr>
              <a:lnSpc>
                <a:spcPct val="80000"/>
              </a:lnSpc>
            </a:pPr>
            <a:r>
              <a:rPr lang="uk-UA" sz="1800" b="1"/>
              <a:t>Аналітичний опис</a:t>
            </a:r>
            <a:r>
              <a:rPr lang="ru-RU" sz="1800"/>
              <a:t> – </a:t>
            </a:r>
            <a:r>
              <a:rPr lang="ru-RU" sz="1800">
                <a:latin typeface="Times New Roman" pitchFamily="18" charset="0"/>
              </a:rPr>
              <a:t>це </a:t>
            </a:r>
            <a:r>
              <a:rPr lang="uk-UA" sz="1800">
                <a:latin typeface="Times New Roman" pitchFamily="18" charset="0"/>
              </a:rPr>
              <a:t>прийом розповіді під</a:t>
            </a:r>
            <a:r>
              <a:rPr lang="ru-RU" sz="1800">
                <a:latin typeface="Times New Roman" pitchFamily="18" charset="0"/>
              </a:rPr>
              <a:t> час </a:t>
            </a:r>
            <a:r>
              <a:rPr lang="uk-UA" sz="1800">
                <a:latin typeface="Times New Roman" pitchFamily="18" charset="0"/>
              </a:rPr>
              <a:t>якої дається опис складових частин</a:t>
            </a:r>
            <a:r>
              <a:rPr lang="ru-RU" sz="1800">
                <a:latin typeface="Times New Roman" pitchFamily="18" charset="0"/>
              </a:rPr>
              <a:t>, деталей, їх </a:t>
            </a:r>
            <a:r>
              <a:rPr lang="uk-UA" sz="1800">
                <a:latin typeface="Times New Roman" pitchFamily="18" charset="0"/>
              </a:rPr>
              <a:t>функціонального призначення</a:t>
            </a:r>
            <a:r>
              <a:rPr lang="ru-RU" sz="1800">
                <a:latin typeface="Times New Roman" pitchFamily="18" charset="0"/>
              </a:rPr>
              <a:t>; </a:t>
            </a:r>
            <a:r>
              <a:rPr lang="uk-UA" sz="1800">
                <a:latin typeface="Times New Roman" pitchFamily="18" charset="0"/>
              </a:rPr>
              <a:t>передаються зовнішні ознаки</a:t>
            </a:r>
            <a:r>
              <a:rPr lang="ru-RU" sz="1800">
                <a:latin typeface="Times New Roman" pitchFamily="18" charset="0"/>
              </a:rPr>
              <a:t>, </a:t>
            </a:r>
            <a:r>
              <a:rPr lang="uk-UA" sz="1800">
                <a:latin typeface="Times New Roman" pitchFamily="18" charset="0"/>
              </a:rPr>
              <a:t>які створюють цілісні образи</a:t>
            </a:r>
            <a:r>
              <a:rPr lang="ru-RU" sz="1800">
                <a:latin typeface="Times New Roman" pitchFamily="18" charset="0"/>
              </a:rPr>
              <a:t>, </a:t>
            </a:r>
            <a:r>
              <a:rPr lang="uk-UA" sz="1800">
                <a:latin typeface="Times New Roman" pitchFamily="18" charset="0"/>
              </a:rPr>
              <a:t>розкривається взаємозв’язок</a:t>
            </a:r>
            <a:r>
              <a:rPr lang="ru-RU" sz="1800">
                <a:latin typeface="Times New Roman" pitchFamily="18" charset="0"/>
              </a:rPr>
              <a:t> їх </a:t>
            </a:r>
            <a:r>
              <a:rPr lang="uk-UA" sz="1800">
                <a:latin typeface="Times New Roman" pitchFamily="18" charset="0"/>
              </a:rPr>
              <a:t>суттєвих сторін</a:t>
            </a:r>
            <a:r>
              <a:rPr lang="ru-RU" sz="1800">
                <a:latin typeface="Times New Roman" pitchFamily="18" charset="0"/>
              </a:rPr>
              <a:t> та </a:t>
            </a:r>
            <a:r>
              <a:rPr lang="uk-UA" sz="1800">
                <a:latin typeface="Times New Roman" pitchFamily="18" charset="0"/>
              </a:rPr>
              <a:t>складових частин</a:t>
            </a:r>
            <a:r>
              <a:rPr lang="ru-RU" sz="1800">
                <a:latin typeface="Times New Roman" pitchFamily="18" charset="0"/>
              </a:rPr>
              <a:t>. </a:t>
            </a:r>
            <a:r>
              <a:rPr lang="uk-UA" sz="1800">
                <a:latin typeface="Times New Roman" pitchFamily="18" charset="0"/>
              </a:rPr>
              <a:t>Використовується такий прийом</a:t>
            </a:r>
            <a:r>
              <a:rPr lang="ru-RU" sz="1800">
                <a:latin typeface="Times New Roman" pitchFamily="18" charset="0"/>
              </a:rPr>
              <a:t> для </a:t>
            </a:r>
            <a:r>
              <a:rPr lang="uk-UA" sz="1800">
                <a:latin typeface="Times New Roman" pitchFamily="18" charset="0"/>
              </a:rPr>
              <a:t>опису знарядь праці</a:t>
            </a:r>
            <a:r>
              <a:rPr lang="ru-RU" sz="1800">
                <a:latin typeface="Times New Roman" pitchFamily="18" charset="0"/>
              </a:rPr>
              <a:t>, </a:t>
            </a:r>
            <a:r>
              <a:rPr lang="uk-UA" sz="1800">
                <a:latin typeface="Times New Roman" pitchFamily="18" charset="0"/>
              </a:rPr>
              <a:t>зброї</a:t>
            </a:r>
            <a:r>
              <a:rPr lang="ru-RU" sz="1800">
                <a:latin typeface="Times New Roman" pitchFamily="18" charset="0"/>
              </a:rPr>
              <a:t>, </a:t>
            </a:r>
            <a:r>
              <a:rPr lang="uk-UA" sz="1800">
                <a:latin typeface="Times New Roman" pitchFamily="18" charset="0"/>
              </a:rPr>
              <a:t>пам’яток архітектури</a:t>
            </a:r>
            <a:r>
              <a:rPr lang="ru-RU" sz="1800">
                <a:latin typeface="Times New Roman" pitchFamily="18" charset="0"/>
              </a:rPr>
              <a:t>, </a:t>
            </a:r>
            <a:r>
              <a:rPr lang="uk-UA" sz="1800">
                <a:latin typeface="Times New Roman" pitchFamily="18" charset="0"/>
              </a:rPr>
              <a:t>військових</a:t>
            </a:r>
            <a:r>
              <a:rPr lang="ru-RU" sz="1800">
                <a:latin typeface="Times New Roman" pitchFamily="18" charset="0"/>
              </a:rPr>
              <a:t> та </a:t>
            </a:r>
            <a:r>
              <a:rPr lang="uk-UA" sz="1800">
                <a:latin typeface="Times New Roman" pitchFamily="18" charset="0"/>
              </a:rPr>
              <a:t>господарських об’єктів тощо</a:t>
            </a:r>
            <a:r>
              <a:rPr lang="ru-RU" sz="1800">
                <a:latin typeface="Times New Roman" pitchFamily="18" charset="0"/>
              </a:rPr>
              <a:t>. </a:t>
            </a:r>
            <a:r>
              <a:rPr lang="uk-UA" sz="1800">
                <a:latin typeface="Times New Roman" pitchFamily="18" charset="0"/>
              </a:rPr>
              <a:t>Така розповідь може поєднуватися</a:t>
            </a:r>
            <a:r>
              <a:rPr lang="ru-RU" sz="1800">
                <a:latin typeface="Times New Roman" pitchFamily="18" charset="0"/>
              </a:rPr>
              <a:t> з </a:t>
            </a:r>
            <a:r>
              <a:rPr lang="uk-UA" sz="1800">
                <a:latin typeface="Times New Roman" pitchFamily="18" charset="0"/>
              </a:rPr>
              <a:t>малюнками крейдою</a:t>
            </a:r>
            <a:r>
              <a:rPr lang="ru-RU" sz="1800">
                <a:latin typeface="Times New Roman" pitchFamily="18" charset="0"/>
              </a:rPr>
              <a:t> на </a:t>
            </a:r>
            <a:r>
              <a:rPr lang="uk-UA" sz="1800">
                <a:latin typeface="Times New Roman" pitchFamily="18" charset="0"/>
              </a:rPr>
              <a:t>дошці</a:t>
            </a:r>
            <a:r>
              <a:rPr lang="ru-RU" sz="1800">
                <a:latin typeface="Times New Roman" pitchFamily="18" charset="0"/>
              </a:rPr>
              <a:t>, схемами та </a:t>
            </a:r>
            <a:r>
              <a:rPr lang="uk-UA" sz="1800">
                <a:latin typeface="Times New Roman" pitchFamily="18" charset="0"/>
              </a:rPr>
              <a:t>кресленнями</a:t>
            </a:r>
            <a:r>
              <a:rPr lang="ru-RU" sz="1800">
                <a:latin typeface="Times New Roman" pitchFamily="18" charset="0"/>
              </a:rPr>
              <a:t>, </a:t>
            </a:r>
            <a:r>
              <a:rPr lang="uk-UA" sz="1800">
                <a:latin typeface="Times New Roman" pitchFamily="18" charset="0"/>
              </a:rPr>
              <a:t>репродукціями</a:t>
            </a:r>
            <a:r>
              <a:rPr lang="ru-RU" sz="1800">
                <a:latin typeface="Times New Roman" pitchFamily="18" charset="0"/>
              </a:rPr>
              <a:t> та </a:t>
            </a:r>
            <a:r>
              <a:rPr lang="uk-UA" sz="1800">
                <a:latin typeface="Times New Roman" pitchFamily="18" charset="0"/>
              </a:rPr>
              <a:t>ілюстраціями</a:t>
            </a:r>
            <a:r>
              <a:rPr lang="uk-UA" sz="1800" i="1"/>
              <a:t> </a:t>
            </a:r>
            <a:r>
              <a:rPr lang="ru-RU" sz="1800" i="1"/>
              <a:t>[ </a:t>
            </a:r>
          </a:p>
        </p:txBody>
      </p:sp>
      <p:pic>
        <p:nvPicPr>
          <p:cNvPr id="119815" name="Picture 7" descr="12"/>
          <p:cNvPicPr>
            <a:picLocks noChangeAspect="1" noChangeArrowheads="1"/>
          </p:cNvPicPr>
          <p:nvPr>
            <p:ph sz="half" idx="1"/>
          </p:nvPr>
        </p:nvPicPr>
        <p:blipFill>
          <a:blip r:embed="rId2"/>
          <a:srcRect/>
          <a:stretch>
            <a:fillRect/>
          </a:stretch>
        </p:blipFill>
        <p:spPr>
          <a:xfrm>
            <a:off x="611188" y="1557338"/>
            <a:ext cx="3960812" cy="4249737"/>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uk-UA" sz="3600"/>
              <a:t>ПЛАН ОПИСУ ПАМ’ЯТКИ</a:t>
            </a:r>
            <a:endParaRPr lang="ru-RU" sz="3600"/>
          </a:p>
        </p:txBody>
      </p:sp>
      <p:sp>
        <p:nvSpPr>
          <p:cNvPr id="121859" name="Rectangle 3"/>
          <p:cNvSpPr>
            <a:spLocks noGrp="1" noChangeArrowheads="1"/>
          </p:cNvSpPr>
          <p:nvPr>
            <p:ph type="body" idx="1"/>
          </p:nvPr>
        </p:nvSpPr>
        <p:spPr/>
        <p:txBody>
          <a:bodyPr/>
          <a:lstStyle/>
          <a:p>
            <a:pPr>
              <a:lnSpc>
                <a:spcPct val="80000"/>
              </a:lnSpc>
            </a:pPr>
            <a:r>
              <a:rPr lang="ru-RU" sz="2800" b="1">
                <a:latin typeface="Times New Roman" pitchFamily="18" charset="0"/>
              </a:rPr>
              <a:t>1.  Як називається ця споруда? </a:t>
            </a:r>
          </a:p>
          <a:p>
            <a:pPr>
              <a:lnSpc>
                <a:spcPct val="80000"/>
              </a:lnSpc>
            </a:pPr>
            <a:r>
              <a:rPr lang="ru-RU" sz="2800" b="1">
                <a:latin typeface="Times New Roman" pitchFamily="18" charset="0"/>
              </a:rPr>
              <a:t>2. Де і коли її було збудовано? </a:t>
            </a:r>
          </a:p>
          <a:p>
            <a:pPr>
              <a:lnSpc>
                <a:spcPct val="80000"/>
              </a:lnSpc>
            </a:pPr>
            <a:r>
              <a:rPr lang="ru-RU" sz="2800" b="1">
                <a:latin typeface="Times New Roman" pitchFamily="18" charset="0"/>
              </a:rPr>
              <a:t>3.  Хто збудував?</a:t>
            </a:r>
          </a:p>
          <a:p>
            <a:pPr>
              <a:lnSpc>
                <a:spcPct val="80000"/>
              </a:lnSpc>
            </a:pPr>
            <a:r>
              <a:rPr lang="ru-RU" sz="2800" b="1">
                <a:latin typeface="Times New Roman" pitchFamily="18" charset="0"/>
              </a:rPr>
              <a:t>4. З яких частин вона складається? </a:t>
            </a:r>
          </a:p>
          <a:p>
            <a:pPr>
              <a:lnSpc>
                <a:spcPct val="80000"/>
              </a:lnSpc>
              <a:buFontTx/>
              <a:buNone/>
            </a:pPr>
            <a:r>
              <a:rPr lang="ru-RU" sz="2800" b="1">
                <a:latin typeface="Times New Roman" pitchFamily="18" charset="0"/>
              </a:rPr>
              <a:t>    5. Який має зовнішній вигляд? </a:t>
            </a:r>
          </a:p>
          <a:p>
            <a:pPr>
              <a:lnSpc>
                <a:spcPct val="80000"/>
              </a:lnSpc>
            </a:pPr>
            <a:r>
              <a:rPr lang="ru-RU" sz="2800" b="1">
                <a:latin typeface="Times New Roman" pitchFamily="18" charset="0"/>
              </a:rPr>
              <a:t>6. Який має внутрішній вигляд і чим оздоблена в середині?</a:t>
            </a:r>
          </a:p>
          <a:p>
            <a:pPr>
              <a:lnSpc>
                <a:spcPct val="80000"/>
              </a:lnSpc>
            </a:pPr>
            <a:r>
              <a:rPr lang="ru-RU" sz="2800" b="1">
                <a:latin typeface="Times New Roman" pitchFamily="18" charset="0"/>
              </a:rPr>
              <a:t>7.</a:t>
            </a:r>
            <a:r>
              <a:rPr lang="uk-UA" sz="2800" b="1">
                <a:latin typeface="Times New Roman" pitchFamily="18" charset="0"/>
              </a:rPr>
              <a:t>  Який на вашу думку ідейний образ цього храму? </a:t>
            </a:r>
          </a:p>
          <a:p>
            <a:pPr>
              <a:lnSpc>
                <a:spcPct val="80000"/>
              </a:lnSpc>
            </a:pPr>
            <a:r>
              <a:rPr lang="uk-UA" sz="2800" b="1">
                <a:latin typeface="Times New Roman" pitchFamily="18" charset="0"/>
              </a:rPr>
              <a:t>8</a:t>
            </a:r>
            <a:r>
              <a:rPr lang="ru-RU" sz="2800" b="1">
                <a:latin typeface="Times New Roman" pitchFamily="18" charset="0"/>
              </a:rPr>
              <a:t>.  Яке враження на вас справила ця пам’ятка архітектури?</a:t>
            </a:r>
            <a:r>
              <a:rPr lang="ru-RU" sz="28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uk-UA" sz="3200"/>
              <a:t>Підсумок уроку : </a:t>
            </a:r>
            <a:r>
              <a:rPr lang="uk-UA" sz="3200" i="1"/>
              <a:t>“Незакінчене речення”</a:t>
            </a:r>
            <a:endParaRPr lang="ru-RU" sz="3200" i="1"/>
          </a:p>
        </p:txBody>
      </p:sp>
      <p:sp>
        <p:nvSpPr>
          <p:cNvPr id="122883" name="Rectangle 3"/>
          <p:cNvSpPr>
            <a:spLocks noGrp="1" noChangeArrowheads="1"/>
          </p:cNvSpPr>
          <p:nvPr>
            <p:ph type="body" idx="1"/>
          </p:nvPr>
        </p:nvSpPr>
        <p:spPr/>
        <p:txBody>
          <a:bodyPr/>
          <a:lstStyle/>
          <a:p>
            <a:pPr>
              <a:lnSpc>
                <a:spcPct val="80000"/>
              </a:lnSpc>
            </a:pPr>
            <a:r>
              <a:rPr lang="uk-UA" sz="2400" b="1"/>
              <a:t>1. Середньовічний Київ складався з двох частин – це ...  .</a:t>
            </a:r>
          </a:p>
          <a:p>
            <a:pPr>
              <a:lnSpc>
                <a:spcPct val="80000"/>
              </a:lnSpc>
            </a:pPr>
            <a:r>
              <a:rPr lang="uk-UA" sz="2400" b="1"/>
              <a:t> 2. Першою кам’яною спорудою Києва була... . </a:t>
            </a:r>
          </a:p>
          <a:p>
            <a:pPr>
              <a:lnSpc>
                <a:spcPct val="80000"/>
              </a:lnSpc>
            </a:pPr>
            <a:r>
              <a:rPr lang="uk-UA" sz="2400" b="1"/>
              <a:t> 3. На честь перемоги над печенігами князь Ярослав звелів спорудити ... .</a:t>
            </a:r>
          </a:p>
          <a:p>
            <a:pPr>
              <a:lnSpc>
                <a:spcPct val="80000"/>
              </a:lnSpc>
            </a:pPr>
            <a:r>
              <a:rPr lang="uk-UA" sz="2400" b="1"/>
              <a:t> 4.  Внутрішнє вбрання Софії Київської оздоблене ... </a:t>
            </a:r>
          </a:p>
          <a:p>
            <a:pPr>
              <a:lnSpc>
                <a:spcPct val="80000"/>
              </a:lnSpc>
            </a:pPr>
            <a:r>
              <a:rPr lang="uk-UA" sz="2400" b="1"/>
              <a:t> 5. Мозаїка – це ... .</a:t>
            </a:r>
          </a:p>
          <a:p>
            <a:pPr>
              <a:lnSpc>
                <a:spcPct val="80000"/>
              </a:lnSpc>
            </a:pPr>
            <a:r>
              <a:rPr lang="uk-UA" sz="2400" b="1"/>
              <a:t> 6. Фреска виконувалася ... ? </a:t>
            </a:r>
          </a:p>
          <a:p>
            <a:pPr>
              <a:lnSpc>
                <a:spcPct val="80000"/>
              </a:lnSpc>
            </a:pPr>
            <a:r>
              <a:rPr lang="uk-UA" sz="2400" b="1"/>
              <a:t>7. На культуру Київської Русі мала великий вплив ... . </a:t>
            </a:r>
          </a:p>
          <a:p>
            <a:pPr>
              <a:lnSpc>
                <a:spcPct val="80000"/>
              </a:lnSpc>
            </a:pPr>
            <a:r>
              <a:rPr lang="uk-UA" sz="2400" b="1"/>
              <a:t>8. Дивовижні пам’ятки архітектури і мистецтва Києва свідчать про ...  </a:t>
            </a:r>
            <a:endParaRPr lang="ru-RU" sz="2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260350"/>
            <a:ext cx="8135938" cy="871538"/>
          </a:xfrm>
        </p:spPr>
        <p:txBody>
          <a:bodyPr/>
          <a:lstStyle/>
          <a:p>
            <a:r>
              <a:rPr lang="uk-UA" sz="3200"/>
              <a:t>“Подорож по середньовічному Києву”</a:t>
            </a:r>
            <a:endParaRPr lang="ru-RU" sz="3200"/>
          </a:p>
        </p:txBody>
      </p:sp>
      <p:sp>
        <p:nvSpPr>
          <p:cNvPr id="2051" name="Rectangle 3"/>
          <p:cNvSpPr>
            <a:spLocks noGrp="1" noChangeArrowheads="1"/>
          </p:cNvSpPr>
          <p:nvPr>
            <p:ph type="subTitle" idx="1"/>
          </p:nvPr>
        </p:nvSpPr>
        <p:spPr>
          <a:xfrm>
            <a:off x="1187450" y="1700213"/>
            <a:ext cx="6842125" cy="3384550"/>
          </a:xfrm>
        </p:spPr>
        <p:txBody>
          <a:bodyPr/>
          <a:lstStyle/>
          <a:p>
            <a:pPr algn="l">
              <a:lnSpc>
                <a:spcPct val="80000"/>
              </a:lnSpc>
            </a:pPr>
            <a:r>
              <a:rPr lang="uk-UA" sz="2400" b="1"/>
              <a:t> Тип уроку :</a:t>
            </a:r>
            <a:r>
              <a:rPr lang="uk-UA" sz="2400"/>
              <a:t>  </a:t>
            </a:r>
            <a:r>
              <a:rPr lang="uk-UA" sz="2400" i="1"/>
              <a:t>урок засвоєння нових знань;</a:t>
            </a:r>
          </a:p>
          <a:p>
            <a:pPr algn="l">
              <a:lnSpc>
                <a:spcPct val="80000"/>
              </a:lnSpc>
            </a:pPr>
            <a:r>
              <a:rPr lang="uk-UA" sz="2400" b="1"/>
              <a:t>  Форма проведення</a:t>
            </a:r>
            <a:r>
              <a:rPr lang="uk-UA" sz="2400"/>
              <a:t>:  </a:t>
            </a:r>
            <a:r>
              <a:rPr lang="uk-UA" sz="2400" i="1"/>
              <a:t>уявна подорож;</a:t>
            </a:r>
          </a:p>
          <a:p>
            <a:pPr algn="l">
              <a:lnSpc>
                <a:spcPct val="80000"/>
              </a:lnSpc>
            </a:pPr>
            <a:r>
              <a:rPr lang="uk-UA" sz="2400" b="1"/>
              <a:t>Методи та форми роботи:</a:t>
            </a:r>
          </a:p>
          <a:p>
            <a:pPr algn="l">
              <a:lnSpc>
                <a:spcPct val="80000"/>
              </a:lnSpc>
              <a:buFontTx/>
              <a:buChar char="•"/>
            </a:pPr>
            <a:r>
              <a:rPr lang="uk-UA" sz="2400" b="1" i="1"/>
              <a:t> рольова гра;</a:t>
            </a:r>
          </a:p>
          <a:p>
            <a:pPr algn="l">
              <a:lnSpc>
                <a:spcPct val="80000"/>
              </a:lnSpc>
              <a:buFontTx/>
              <a:buChar char="•"/>
            </a:pPr>
            <a:r>
              <a:rPr lang="uk-UA" sz="2400" b="1" i="1"/>
              <a:t> інсценізація;</a:t>
            </a:r>
          </a:p>
          <a:p>
            <a:pPr algn="l">
              <a:lnSpc>
                <a:spcPct val="80000"/>
              </a:lnSpc>
              <a:buFontTx/>
              <a:buChar char="•"/>
            </a:pPr>
            <a:r>
              <a:rPr lang="uk-UA" sz="2400" b="1" i="1"/>
              <a:t> малі групи;</a:t>
            </a:r>
          </a:p>
          <a:p>
            <a:pPr algn="l">
              <a:lnSpc>
                <a:spcPct val="80000"/>
              </a:lnSpc>
              <a:buFontTx/>
              <a:buChar char="•"/>
            </a:pPr>
            <a:r>
              <a:rPr lang="uk-UA" sz="2400" b="1" i="1"/>
              <a:t> незакінчені речення;</a:t>
            </a:r>
          </a:p>
          <a:p>
            <a:pPr algn="l">
              <a:lnSpc>
                <a:spcPct val="80000"/>
              </a:lnSpc>
              <a:buFontTx/>
              <a:buChar char="•"/>
            </a:pPr>
            <a:r>
              <a:rPr lang="uk-UA" sz="2400" b="1" i="1"/>
              <a:t> аналітичний опис;</a:t>
            </a:r>
          </a:p>
          <a:p>
            <a:pPr algn="l">
              <a:lnSpc>
                <a:spcPct val="80000"/>
              </a:lnSpc>
              <a:buFontTx/>
              <a:buChar char="•"/>
            </a:pPr>
            <a:r>
              <a:rPr lang="uk-UA" sz="2400" b="1" i="1"/>
              <a:t> робота над навчальною картиною;</a:t>
            </a:r>
          </a:p>
          <a:p>
            <a:pPr algn="l">
              <a:lnSpc>
                <a:spcPct val="80000"/>
              </a:lnSpc>
              <a:buFontTx/>
              <a:buChar char="•"/>
            </a:pPr>
            <a:r>
              <a:rPr lang="uk-UA" sz="2400" b="1" i="1"/>
              <a:t> порівняння двох об’єктів</a:t>
            </a:r>
          </a:p>
          <a:p>
            <a:pPr algn="l">
              <a:lnSpc>
                <a:spcPct val="80000"/>
              </a:lnSpc>
              <a:buFontTx/>
              <a:buChar char="•"/>
            </a:pPr>
            <a:r>
              <a:rPr lang="uk-UA" sz="2400" b="1" i="1"/>
              <a:t> Історичний портрет</a:t>
            </a:r>
            <a:r>
              <a:rPr lang="uk-UA" sz="1800" b="1" i="1"/>
              <a:t> </a:t>
            </a:r>
          </a:p>
          <a:p>
            <a:pPr>
              <a:lnSpc>
                <a:spcPct val="80000"/>
              </a:lnSpc>
            </a:pPr>
            <a:endParaRPr lang="ru-RU"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8313" y="260350"/>
            <a:ext cx="8229600" cy="1143000"/>
          </a:xfrm>
        </p:spPr>
        <p:txBody>
          <a:bodyPr/>
          <a:lstStyle/>
          <a:p>
            <a:r>
              <a:rPr lang="uk-UA" sz="3200"/>
              <a:t>АКТУАЛІЗАЦІЯ ОПОРНИХ ЗНАНЬ</a:t>
            </a:r>
            <a:endParaRPr lang="ru-RU" sz="3200"/>
          </a:p>
        </p:txBody>
      </p:sp>
      <p:sp>
        <p:nvSpPr>
          <p:cNvPr id="91139" name="Rectangle 3"/>
          <p:cNvSpPr>
            <a:spLocks noGrp="1" noChangeArrowheads="1"/>
          </p:cNvSpPr>
          <p:nvPr>
            <p:ph type="body" idx="1"/>
          </p:nvPr>
        </p:nvSpPr>
        <p:spPr>
          <a:xfrm>
            <a:off x="468313" y="1628775"/>
            <a:ext cx="8229600" cy="4495800"/>
          </a:xfrm>
        </p:spPr>
        <p:txBody>
          <a:bodyPr/>
          <a:lstStyle/>
          <a:p>
            <a:pPr>
              <a:buFontTx/>
              <a:buNone/>
            </a:pPr>
            <a:r>
              <a:rPr lang="uk-UA" b="1" i="1"/>
              <a:t>             Бесіда за запитаннями:</a:t>
            </a:r>
          </a:p>
          <a:p>
            <a:r>
              <a:rPr lang="uk-UA" b="1" i="1"/>
              <a:t> </a:t>
            </a:r>
            <a:r>
              <a:rPr lang="uk-UA" sz="2400" b="1" i="1"/>
              <a:t>Яке місто було столицею Київської Русі? </a:t>
            </a:r>
          </a:p>
          <a:p>
            <a:r>
              <a:rPr lang="uk-UA" sz="2400" b="1" i="1"/>
              <a:t>Ким і коли воно було засноване ? </a:t>
            </a:r>
          </a:p>
          <a:p>
            <a:r>
              <a:rPr lang="uk-UA" sz="2400" b="1" i="1"/>
              <a:t> Яка легенда розповідає про заснування Києва? </a:t>
            </a:r>
          </a:p>
          <a:p>
            <a:r>
              <a:rPr lang="uk-UA" sz="2400" b="1" i="1"/>
              <a:t> Які споруди і з чого будували київські майстри? </a:t>
            </a:r>
          </a:p>
          <a:p>
            <a:r>
              <a:rPr lang="uk-UA" sz="2400" b="1" i="1"/>
              <a:t> Які ви знаєте пам’ятки архітектури часів  Київської Русі?</a:t>
            </a:r>
            <a:r>
              <a:rPr lang="uk-UA" sz="24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r>
              <a:rPr lang="uk-UA" sz="3600"/>
              <a:t>ПЛАН-СХЕМА ПОДОРОЖІ</a:t>
            </a:r>
            <a:endParaRPr lang="ru-RU" sz="3600"/>
          </a:p>
        </p:txBody>
      </p:sp>
      <p:pic>
        <p:nvPicPr>
          <p:cNvPr id="93190" name="Picture 6" descr="План Києва 2"/>
          <p:cNvPicPr>
            <a:picLocks noChangeAspect="1" noChangeArrowheads="1"/>
          </p:cNvPicPr>
          <p:nvPr>
            <p:ph idx="1"/>
          </p:nvPr>
        </p:nvPicPr>
        <p:blipFill>
          <a:blip r:embed="rId2"/>
          <a:srcRect/>
          <a:stretch>
            <a:fillRect/>
          </a:stretch>
        </p:blipFill>
        <p:spPr>
          <a:xfrm>
            <a:off x="1258888" y="1412875"/>
            <a:ext cx="6840537" cy="5040313"/>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8313" y="333375"/>
            <a:ext cx="8229600" cy="1079500"/>
          </a:xfrm>
        </p:spPr>
        <p:txBody>
          <a:bodyPr/>
          <a:lstStyle/>
          <a:p>
            <a:r>
              <a:rPr lang="uk-UA" sz="2400"/>
              <a:t>ТАБЛИЦЯ № 1 „Твори архітектури і мистецтва Київської Русі”.</a:t>
            </a:r>
            <a:r>
              <a:rPr lang="uk-UA" sz="4000"/>
              <a:t> </a:t>
            </a:r>
            <a:endParaRPr lang="ru-RU" sz="4000"/>
          </a:p>
        </p:txBody>
      </p:sp>
      <p:sp>
        <p:nvSpPr>
          <p:cNvPr id="95235" name="Rectangle 3"/>
          <p:cNvSpPr>
            <a:spLocks noGrp="1" noChangeArrowheads="1"/>
          </p:cNvSpPr>
          <p:nvPr>
            <p:ph type="body" idx="4294967295"/>
          </p:nvPr>
        </p:nvSpPr>
        <p:spPr>
          <a:xfrm>
            <a:off x="0" y="1600200"/>
            <a:ext cx="8229600" cy="4495800"/>
          </a:xfrm>
        </p:spPr>
        <p:txBody>
          <a:bodyPr/>
          <a:lstStyle/>
          <a:p>
            <a:r>
              <a:rPr lang="uk-UA"/>
              <a:t> </a:t>
            </a:r>
            <a:endParaRPr lang="ru-RU"/>
          </a:p>
        </p:txBody>
      </p:sp>
      <p:graphicFrame>
        <p:nvGraphicFramePr>
          <p:cNvPr id="95263" name="Group 31"/>
          <p:cNvGraphicFramePr>
            <a:graphicFrameLocks noGrp="1"/>
          </p:cNvGraphicFramePr>
          <p:nvPr>
            <p:ph idx="1"/>
          </p:nvPr>
        </p:nvGraphicFramePr>
        <p:xfrm>
          <a:off x="457200" y="1600200"/>
          <a:ext cx="8229600" cy="3844925"/>
        </p:xfrm>
        <a:graphic>
          <a:graphicData uri="http://schemas.openxmlformats.org/drawingml/2006/table">
            <a:tbl>
              <a:tblPr/>
              <a:tblGrid>
                <a:gridCol w="2057400"/>
                <a:gridCol w="2057400"/>
                <a:gridCol w="2057400"/>
                <a:gridCol w="2057400"/>
              </a:tblGrid>
              <a:tr h="815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Архітектура</a:t>
                      </a:r>
                      <a:r>
                        <a:rPr kumimoji="0" lang="ru-RU"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Фрески</a:t>
                      </a:r>
                      <a:r>
                        <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Мозаїки</a:t>
                      </a:r>
                      <a:r>
                        <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Ікони</a:t>
                      </a:r>
                      <a:r>
                        <a:rPr kumimoji="0" lang="ru-R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89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1.Десятинна церква у Києві.</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 Палац княгині Ольги</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3.Софійський собор у Києві</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4..Золоті ворота у Києві.</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5. Церкви Св.Ірини та </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Св.Георгія</a:t>
                      </a:r>
                      <a:r>
                        <a:rPr kumimoji="0" lang="ru-RU"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1.Вівтар Петра і</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Павла.</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2.„Гостинність</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Авраама”.</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 Портрет сім’ї</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Ярослава Мудрого</a:t>
                      </a:r>
                      <a:endParaRPr kumimoji="0" lang="ru-RU"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1.Богородиця -</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Оранта..</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2.„Євхаристія”.</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3.Христос</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Пантократор</a:t>
                      </a:r>
                      <a:r>
                        <a:rPr kumimoji="0" lang="ru-RU"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 Божа Матір</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Володимирська.</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2. Св.Георгій.</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3. Богородиця</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Холмська.</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4.Архангел Гавриїл.</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uk-UA"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 </a:t>
                      </a: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uk-UA"/>
              <a:t>Гра “Кіт у мішку”</a:t>
            </a:r>
            <a:endParaRPr lang="ru-RU"/>
          </a:p>
        </p:txBody>
      </p:sp>
      <p:sp>
        <p:nvSpPr>
          <p:cNvPr id="97283" name="Rectangle 3"/>
          <p:cNvSpPr>
            <a:spLocks noGrp="1" noChangeArrowheads="1"/>
          </p:cNvSpPr>
          <p:nvPr>
            <p:ph type="body" idx="1"/>
          </p:nvPr>
        </p:nvSpPr>
        <p:spPr>
          <a:xfrm>
            <a:off x="457200" y="1600200"/>
            <a:ext cx="8229600" cy="4708525"/>
          </a:xfrm>
        </p:spPr>
        <p:txBody>
          <a:bodyPr/>
          <a:lstStyle/>
          <a:p>
            <a:pPr>
              <a:lnSpc>
                <a:spcPct val="80000"/>
              </a:lnSpc>
            </a:pPr>
            <a:r>
              <a:rPr lang="uk-UA" sz="2400" b="1"/>
              <a:t>Учні повинні впізнати першого екскурсовода:</a:t>
            </a:r>
          </a:p>
          <a:p>
            <a:pPr>
              <a:lnSpc>
                <a:spcPct val="80000"/>
              </a:lnSpc>
              <a:buFontTx/>
              <a:buNone/>
            </a:pPr>
            <a:endParaRPr lang="uk-UA" sz="2400" b="1"/>
          </a:p>
          <a:p>
            <a:pPr>
              <a:lnSpc>
                <a:spcPct val="80000"/>
              </a:lnSpc>
            </a:pPr>
            <a:r>
              <a:rPr lang="uk-UA" sz="2000" b="1">
                <a:latin typeface="Times New Roman" pitchFamily="18" charset="0"/>
              </a:rPr>
              <a:t>Ця людина була монархом Київської держави. Була в родинних зв</a:t>
            </a:r>
            <a:r>
              <a:rPr lang="ru-RU" sz="2000" b="1">
                <a:latin typeface="Times New Roman" pitchFamily="18" charset="0"/>
              </a:rPr>
              <a:t>’</a:t>
            </a:r>
            <a:r>
              <a:rPr lang="uk-UA" sz="2000" b="1">
                <a:latin typeface="Times New Roman" pitchFamily="18" charset="0"/>
              </a:rPr>
              <a:t>язках з княгинею Ольгою, князями Ігорем та Святославом. Ставши київським князем, вона провела судову, військову, релігійну реформи. При її правлінні завершилося формування території Русі, було прийнято нову віру візантійського зразка, яка стала загальнодержавною. Почалося будівництво першої кам’яної церкви в Києві при якій було відкрито школу для боярських дітей. Завдяки енергійному і вдалому правлінню посилився авторитет і влада князя, почався бурхливий культурний розвиток держави. Це підняло авторитет Київської Русі  і вивело її в один ряд з могутніми державами Європи. За ці досягнення в народі цього князя нарекли «Красне Сонечко». </a:t>
            </a:r>
            <a:endParaRPr lang="ru-RU" sz="2000" b="1">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r>
              <a:rPr lang="uk-UA" sz="2800"/>
              <a:t>Екскурсовод: князь Володимир Великий</a:t>
            </a:r>
            <a:endParaRPr lang="ru-RU" sz="2800"/>
          </a:p>
        </p:txBody>
      </p:sp>
      <p:pic>
        <p:nvPicPr>
          <p:cNvPr id="98310" name="Picture 6" descr="ВЕЛКНЯ~1"/>
          <p:cNvPicPr>
            <a:picLocks noChangeAspect="1" noChangeArrowheads="1"/>
          </p:cNvPicPr>
          <p:nvPr>
            <p:ph idx="1"/>
          </p:nvPr>
        </p:nvPicPr>
        <p:blipFill>
          <a:blip r:embed="rId2"/>
          <a:srcRect/>
          <a:stretch>
            <a:fillRect/>
          </a:stretch>
        </p:blipFill>
        <p:spPr>
          <a:xfrm>
            <a:off x="2627313" y="1268413"/>
            <a:ext cx="4032250" cy="4824412"/>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p:txBody>
          <a:bodyPr/>
          <a:lstStyle/>
          <a:p>
            <a:r>
              <a:rPr lang="uk-UA" sz="3200"/>
              <a:t>Перша зупинка </a:t>
            </a:r>
            <a:r>
              <a:rPr lang="uk-UA" sz="3200" i="1"/>
              <a:t>“Місто Володимира”</a:t>
            </a:r>
            <a:endParaRPr lang="ru-RU" sz="3200" i="1"/>
          </a:p>
        </p:txBody>
      </p:sp>
      <p:pic>
        <p:nvPicPr>
          <p:cNvPr id="100360" name="Picture 8" descr="МСТОВО~1"/>
          <p:cNvPicPr>
            <a:picLocks noChangeAspect="1" noChangeArrowheads="1"/>
          </p:cNvPicPr>
          <p:nvPr>
            <p:ph sz="half" idx="1"/>
          </p:nvPr>
        </p:nvPicPr>
        <p:blipFill>
          <a:blip r:embed="rId2"/>
          <a:srcRect/>
          <a:stretch>
            <a:fillRect/>
          </a:stretch>
        </p:blipFill>
        <p:spPr>
          <a:xfrm>
            <a:off x="323850" y="2205038"/>
            <a:ext cx="4105275" cy="2952750"/>
          </a:xfrm>
          <a:noFill/>
          <a:ln/>
        </p:spPr>
      </p:pic>
      <p:pic>
        <p:nvPicPr>
          <p:cNvPr id="100361" name="Picture 9" descr="ДЕСЯТИННА ЦЕРКВА"/>
          <p:cNvPicPr>
            <a:picLocks noChangeAspect="1" noChangeArrowheads="1"/>
          </p:cNvPicPr>
          <p:nvPr>
            <p:ph sz="half" idx="2"/>
          </p:nvPr>
        </p:nvPicPr>
        <p:blipFill>
          <a:blip r:embed="rId3" cstate="print"/>
          <a:srcRect/>
          <a:stretch>
            <a:fillRect/>
          </a:stretch>
        </p:blipFill>
        <p:spPr>
          <a:xfrm>
            <a:off x="5062538" y="2133600"/>
            <a:ext cx="3541712" cy="317500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uk-UA" sz="3600"/>
              <a:t>КНЯЗЬ ВОЛОДИМИР ЗАПИТУЄ:</a:t>
            </a:r>
            <a:endParaRPr lang="ru-RU" sz="3600"/>
          </a:p>
        </p:txBody>
      </p:sp>
      <p:sp>
        <p:nvSpPr>
          <p:cNvPr id="103427" name="Rectangle 3"/>
          <p:cNvSpPr>
            <a:spLocks noGrp="1" noChangeArrowheads="1"/>
          </p:cNvSpPr>
          <p:nvPr>
            <p:ph type="body" idx="1"/>
          </p:nvPr>
        </p:nvSpPr>
        <p:spPr/>
        <p:txBody>
          <a:bodyPr/>
          <a:lstStyle/>
          <a:p>
            <a:pPr>
              <a:lnSpc>
                <a:spcPct val="80000"/>
              </a:lnSpc>
            </a:pPr>
            <a:r>
              <a:rPr lang="uk-UA" sz="2800"/>
              <a:t> </a:t>
            </a:r>
            <a:r>
              <a:rPr lang="uk-UA" sz="2400" b="1"/>
              <a:t>Як називається найдавніша частина Києва?</a:t>
            </a:r>
          </a:p>
          <a:p>
            <a:pPr>
              <a:lnSpc>
                <a:spcPct val="80000"/>
              </a:lnSpc>
            </a:pPr>
            <a:r>
              <a:rPr lang="uk-UA" sz="2400" b="1"/>
              <a:t>  Де вона розташовувалася? </a:t>
            </a:r>
          </a:p>
          <a:p>
            <a:pPr>
              <a:lnSpc>
                <a:spcPct val="80000"/>
              </a:lnSpc>
            </a:pPr>
            <a:r>
              <a:rPr lang="uk-UA" sz="2400" b="1"/>
              <a:t>З якого матеріалу будувалися перші споруди в Київській Русі?</a:t>
            </a:r>
          </a:p>
          <a:p>
            <a:pPr>
              <a:lnSpc>
                <a:spcPct val="80000"/>
              </a:lnSpc>
            </a:pPr>
            <a:r>
              <a:rPr lang="uk-UA" sz="2400" b="1"/>
              <a:t> Які споруди ви запам’ятали у „місті Володимира”?</a:t>
            </a:r>
          </a:p>
          <a:p>
            <a:pPr>
              <a:lnSpc>
                <a:spcPct val="80000"/>
              </a:lnSpc>
            </a:pPr>
            <a:r>
              <a:rPr lang="uk-UA" sz="2400" b="1"/>
              <a:t> Що ви дізналися про будування Десятинної церкви? </a:t>
            </a:r>
          </a:p>
          <a:p>
            <a:pPr>
              <a:lnSpc>
                <a:spcPct val="80000"/>
              </a:lnSpc>
            </a:pPr>
            <a:r>
              <a:rPr lang="uk-UA" sz="2400" b="1"/>
              <a:t> Які свідчення збереглися про зовнішній вигляд та внутрішнє вбрання Десятинної церкви?</a:t>
            </a:r>
          </a:p>
          <a:p>
            <a:pPr>
              <a:lnSpc>
                <a:spcPct val="80000"/>
              </a:lnSpc>
            </a:pPr>
            <a:r>
              <a:rPr lang="uk-UA" sz="2400" b="1"/>
              <a:t> Яке значення відігравав цей храм духовному житті Київської держави часів Володимира Великого?</a:t>
            </a:r>
            <a:r>
              <a:rPr lang="ru-RU" sz="2400" b="1"/>
              <a:t> </a:t>
            </a:r>
          </a:p>
        </p:txBody>
      </p:sp>
    </p:spTree>
  </p:cSld>
  <p:clrMapOvr>
    <a:masterClrMapping/>
  </p:clrMapOvr>
</p:sld>
</file>

<file path=ppt/theme/theme1.xml><?xml version="1.0" encoding="utf-8"?>
<a:theme xmlns:a="http://schemas.openxmlformats.org/drawingml/2006/main" name="Сотрудничество">
  <a:themeElements>
    <a:clrScheme name="Сотрудничество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Сотрудничество">
      <a:majorFont>
        <a:latin typeface="Garamond"/>
        <a:ea typeface=""/>
        <a:cs typeface="Arial"/>
      </a:majorFont>
      <a:minorFont>
        <a:latin typeface="Garamond"/>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трудничество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отрудничество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Сотрудничество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Сотрудничество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Сотрудничество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Сотрудничество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Сотрудничество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Сотрудничество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Сотрудничество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206</TotalTime>
  <Words>937</Words>
  <Application>Microsoft Office PowerPoint</Application>
  <PresentationFormat>Экран (4:3)</PresentationFormat>
  <Paragraphs>107</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Garamond</vt:lpstr>
      <vt:lpstr>Times New Roman</vt:lpstr>
      <vt:lpstr>Wingdings</vt:lpstr>
      <vt:lpstr>Сотрудничество</vt:lpstr>
      <vt:lpstr>УРОК-ПОДОРОЖ Історія України  7 клас</vt:lpstr>
      <vt:lpstr>“Подорож по середньовічному Києву”</vt:lpstr>
      <vt:lpstr>АКТУАЛІЗАЦІЯ ОПОРНИХ ЗНАНЬ</vt:lpstr>
      <vt:lpstr>ПЛАН-СХЕМА ПОДОРОЖІ</vt:lpstr>
      <vt:lpstr>ТАБЛИЦЯ № 1 „Твори архітектури і мистецтва Київської Русі”. </vt:lpstr>
      <vt:lpstr>Гра “Кіт у мішку”</vt:lpstr>
      <vt:lpstr>Екскурсовод: князь Володимир Великий</vt:lpstr>
      <vt:lpstr>Перша зупинка “Місто Володимира”</vt:lpstr>
      <vt:lpstr>КНЯЗЬ ВОЛОДИМИР ЗАПИТУЄ:</vt:lpstr>
      <vt:lpstr>СХЕМА “ДАВНЬОРУСЬКИЙ ХРАМ”</vt:lpstr>
      <vt:lpstr>Екскурсовод: князь Ярослав Мудрий</vt:lpstr>
      <vt:lpstr>Друга зупинка    “Місто Ярослава”</vt:lpstr>
      <vt:lpstr>СОФІЙСЬКИЙ СОБОР</vt:lpstr>
      <vt:lpstr>ФРЕСКИ І МОЗАЇКИ СОФІЙСЬКОГО СОБОРУ</vt:lpstr>
      <vt:lpstr>БОГОМАТІР “ОРАНТА”</vt:lpstr>
      <vt:lpstr>КНЯЗЬ ЯРОСЛАВ ЗАПИТУЄ:</vt:lpstr>
      <vt:lpstr>ОПИС ПАМ’ЯТКИ МИСТЕЦТВА</vt:lpstr>
      <vt:lpstr>ПЛАН ОПИСУ ПАМ’ЯТКИ</vt:lpstr>
      <vt:lpstr>Підсумок уроку : “Незакінчене речення”</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Viktor</dc:creator>
  <cp:lastModifiedBy>Татьяна</cp:lastModifiedBy>
  <cp:revision>6</cp:revision>
  <dcterms:created xsi:type="dcterms:W3CDTF">2011-10-28T20:55:45Z</dcterms:created>
  <dcterms:modified xsi:type="dcterms:W3CDTF">2013-03-06T19:12:10Z</dcterms:modified>
</cp:coreProperties>
</file>