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7" r:id="rId4"/>
    <p:sldId id="260" r:id="rId5"/>
    <p:sldId id="259" r:id="rId6"/>
    <p:sldId id="261" r:id="rId7"/>
    <p:sldId id="264" r:id="rId8"/>
    <p:sldId id="262" r:id="rId9"/>
    <p:sldId id="265" r:id="rId10"/>
    <p:sldId id="263"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81" autoAdjust="0"/>
  </p:normalViewPr>
  <p:slideViewPr>
    <p:cSldViewPr>
      <p:cViewPr>
        <p:scale>
          <a:sx n="71" d="100"/>
          <a:sy n="71" d="100"/>
        </p:scale>
        <p:origin x="-486" y="-72"/>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D0E02EEA-0E97-4019-8266-815B4E49E75D}" type="datetimeFigureOut">
              <a:rPr lang="ru-RU" smtClean="0"/>
              <a:t>30.10.2010</a:t>
            </a:fld>
            <a:endParaRPr lang="ru-RU"/>
          </a:p>
        </p:txBody>
      </p:sp>
      <p:sp>
        <p:nvSpPr>
          <p:cNvPr id="16" name="Номер слайда 15"/>
          <p:cNvSpPr>
            <a:spLocks noGrp="1"/>
          </p:cNvSpPr>
          <p:nvPr>
            <p:ph type="sldNum" sz="quarter" idx="11"/>
          </p:nvPr>
        </p:nvSpPr>
        <p:spPr/>
        <p:txBody>
          <a:bodyPr/>
          <a:lstStyle/>
          <a:p>
            <a:fld id="{40BA4971-8128-4556-BB87-7931C3FD4CCA}"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E02EEA-0E97-4019-8266-815B4E49E75D}" type="datetimeFigureOut">
              <a:rPr lang="ru-RU" smtClean="0"/>
              <a:t>30.10.2010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A4971-8128-4556-BB87-7931C3FD4CC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E02EEA-0E97-4019-8266-815B4E49E75D}" type="datetimeFigureOut">
              <a:rPr lang="ru-RU" smtClean="0"/>
              <a:t>30.10.2010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A4971-8128-4556-BB87-7931C3FD4CC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D0E02EEA-0E97-4019-8266-815B4E49E75D}" type="datetimeFigureOut">
              <a:rPr lang="ru-RU" smtClean="0"/>
              <a:t>30.10.2010</a:t>
            </a:fld>
            <a:endParaRPr lang="ru-RU"/>
          </a:p>
        </p:txBody>
      </p:sp>
      <p:sp>
        <p:nvSpPr>
          <p:cNvPr id="15" name="Номер слайда 14"/>
          <p:cNvSpPr>
            <a:spLocks noGrp="1"/>
          </p:cNvSpPr>
          <p:nvPr>
            <p:ph type="sldNum" sz="quarter" idx="15"/>
          </p:nvPr>
        </p:nvSpPr>
        <p:spPr/>
        <p:txBody>
          <a:bodyPr/>
          <a:lstStyle>
            <a:lvl1pPr algn="ctr">
              <a:defRPr/>
            </a:lvl1pPr>
          </a:lstStyle>
          <a:p>
            <a:fld id="{40BA4971-8128-4556-BB87-7931C3FD4CCA}"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D0E02EEA-0E97-4019-8266-815B4E49E75D}" type="datetimeFigureOut">
              <a:rPr lang="ru-RU" smtClean="0"/>
              <a:t>30.10.2010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A4971-8128-4556-BB87-7931C3FD4CCA}"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D0E02EEA-0E97-4019-8266-815B4E49E75D}" type="datetimeFigureOut">
              <a:rPr lang="ru-RU" smtClean="0"/>
              <a:t>30.10.2010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BA4971-8128-4556-BB87-7931C3FD4CCA}"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0BA4971-8128-4556-BB87-7931C3FD4CCA}"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D0E02EEA-0E97-4019-8266-815B4E49E75D}" type="datetimeFigureOut">
              <a:rPr lang="ru-RU" smtClean="0"/>
              <a:t>30.10.2010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0E02EEA-0E97-4019-8266-815B4E49E75D}" type="datetimeFigureOut">
              <a:rPr lang="ru-RU" smtClean="0"/>
              <a:t>30.10.2010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BA4971-8128-4556-BB87-7931C3FD4CCA}"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E02EEA-0E97-4019-8266-815B4E49E75D}" type="datetimeFigureOut">
              <a:rPr lang="ru-RU" smtClean="0"/>
              <a:t>30.10.2010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BA4971-8128-4556-BB87-7931C3FD4CC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D0E02EEA-0E97-4019-8266-815B4E49E75D}" type="datetimeFigureOut">
              <a:rPr lang="ru-RU" smtClean="0"/>
              <a:t>30.10.2010</a:t>
            </a:fld>
            <a:endParaRPr lang="ru-RU"/>
          </a:p>
        </p:txBody>
      </p:sp>
      <p:sp>
        <p:nvSpPr>
          <p:cNvPr id="9" name="Номер слайда 8"/>
          <p:cNvSpPr>
            <a:spLocks noGrp="1"/>
          </p:cNvSpPr>
          <p:nvPr>
            <p:ph type="sldNum" sz="quarter" idx="15"/>
          </p:nvPr>
        </p:nvSpPr>
        <p:spPr/>
        <p:txBody>
          <a:bodyPr/>
          <a:lstStyle/>
          <a:p>
            <a:fld id="{40BA4971-8128-4556-BB87-7931C3FD4CCA}"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D0E02EEA-0E97-4019-8266-815B4E49E75D}" type="datetimeFigureOut">
              <a:rPr lang="ru-RU" smtClean="0"/>
              <a:t>30.10.2010</a:t>
            </a:fld>
            <a:endParaRPr lang="ru-RU"/>
          </a:p>
        </p:txBody>
      </p:sp>
      <p:sp>
        <p:nvSpPr>
          <p:cNvPr id="9" name="Номер слайда 8"/>
          <p:cNvSpPr>
            <a:spLocks noGrp="1"/>
          </p:cNvSpPr>
          <p:nvPr>
            <p:ph type="sldNum" sz="quarter" idx="11"/>
          </p:nvPr>
        </p:nvSpPr>
        <p:spPr/>
        <p:txBody>
          <a:bodyPr/>
          <a:lstStyle/>
          <a:p>
            <a:fld id="{40BA4971-8128-4556-BB87-7931C3FD4CCA}"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0E02EEA-0E97-4019-8266-815B4E49E75D}" type="datetimeFigureOut">
              <a:rPr lang="ru-RU" smtClean="0"/>
              <a:t>30.10.2010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0BA4971-8128-4556-BB87-7931C3FD4CCA}"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357158" y="214290"/>
            <a:ext cx="8572560" cy="6072230"/>
          </a:xfrm>
        </p:spPr>
        <p:txBody>
          <a:bodyPr>
            <a:noAutofit/>
          </a:bodyPr>
          <a:lstStyle/>
          <a:p>
            <a:r>
              <a:rPr lang="uk-UA" sz="8000" dirty="0" smtClean="0">
                <a:solidFill>
                  <a:srgbClr val="C00000"/>
                </a:solidFill>
                <a:latin typeface="Monotype Corsiva" pitchFamily="66" charset="0"/>
              </a:rPr>
              <a:t>Зелена Балка: </a:t>
            </a:r>
            <a:br>
              <a:rPr lang="uk-UA" sz="8000" dirty="0" smtClean="0">
                <a:solidFill>
                  <a:srgbClr val="C00000"/>
                </a:solidFill>
                <a:latin typeface="Monotype Corsiva" pitchFamily="66" charset="0"/>
              </a:rPr>
            </a:br>
            <a:r>
              <a:rPr lang="uk-UA" sz="8000" dirty="0" smtClean="0">
                <a:solidFill>
                  <a:srgbClr val="C00000"/>
                </a:solidFill>
                <a:latin typeface="Monotype Corsiva" pitchFamily="66" charset="0"/>
              </a:rPr>
              <a:t>   </a:t>
            </a:r>
            <a:r>
              <a:rPr lang="uk-UA" sz="8000" dirty="0" smtClean="0">
                <a:solidFill>
                  <a:srgbClr val="C00000"/>
                </a:solidFill>
                <a:latin typeface="Monotype Corsiva" pitchFamily="66" charset="0"/>
              </a:rPr>
              <a:t>  історія </a:t>
            </a:r>
            <a:r>
              <a:rPr lang="uk-UA" sz="8000" dirty="0" smtClean="0">
                <a:solidFill>
                  <a:srgbClr val="C00000"/>
                </a:solidFill>
                <a:latin typeface="Monotype Corsiva" pitchFamily="66" charset="0"/>
              </a:rPr>
              <a:t>рідного краю</a:t>
            </a:r>
            <a:r>
              <a:rPr lang="uk-UA" sz="8000" dirty="0" smtClean="0">
                <a:solidFill>
                  <a:srgbClr val="C00000"/>
                </a:solidFill>
                <a:latin typeface="Monotype Corsiva" pitchFamily="66" charset="0"/>
              </a:rPr>
              <a:t/>
            </a:r>
            <a:br>
              <a:rPr lang="uk-UA" sz="8000" dirty="0" smtClean="0">
                <a:solidFill>
                  <a:srgbClr val="C00000"/>
                </a:solidFill>
                <a:latin typeface="Monotype Corsiva" pitchFamily="66" charset="0"/>
              </a:rPr>
            </a:br>
            <a:endParaRPr lang="ru-RU" sz="8000" dirty="0">
              <a:solidFill>
                <a:srgbClr val="C00000"/>
              </a:solidFill>
              <a:latin typeface="Monotype Corsiva" pitchFamily="66" charset="0"/>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715008" y="1428736"/>
            <a:ext cx="2971792" cy="3571900"/>
          </a:xfrm>
        </p:spPr>
        <p:txBody>
          <a:bodyPr>
            <a:normAutofit/>
          </a:bodyPr>
          <a:lstStyle/>
          <a:p>
            <a:pPr algn="ctr"/>
            <a:r>
              <a:rPr lang="uk-UA" sz="2800" dirty="0" smtClean="0">
                <a:solidFill>
                  <a:schemeClr val="bg1"/>
                </a:solidFill>
              </a:rPr>
              <a:t>А вік новий… з яких доріг привів нам 33-й </a:t>
            </a:r>
            <a:br>
              <a:rPr lang="uk-UA" sz="2800" dirty="0" smtClean="0">
                <a:solidFill>
                  <a:schemeClr val="bg1"/>
                </a:solidFill>
              </a:rPr>
            </a:br>
            <a:r>
              <a:rPr lang="uk-UA" sz="2800" dirty="0" smtClean="0">
                <a:solidFill>
                  <a:schemeClr val="bg1"/>
                </a:solidFill>
              </a:rPr>
              <a:t>Понад селом, як бурелом,</a:t>
            </a:r>
            <a:br>
              <a:rPr lang="uk-UA" sz="2800" dirty="0" smtClean="0">
                <a:solidFill>
                  <a:schemeClr val="bg1"/>
                </a:solidFill>
              </a:rPr>
            </a:br>
            <a:r>
              <a:rPr lang="uk-UA" sz="2800" dirty="0" smtClean="0">
                <a:solidFill>
                  <a:schemeClr val="bg1"/>
                </a:solidFill>
              </a:rPr>
              <a:t>Пройшов великий бурелом</a:t>
            </a:r>
            <a:endParaRPr lang="ru-RU" sz="2800" dirty="0">
              <a:solidFill>
                <a:schemeClr val="bg1"/>
              </a:solidFill>
            </a:endParaRPr>
          </a:p>
        </p:txBody>
      </p:sp>
      <p:pic>
        <p:nvPicPr>
          <p:cNvPr id="5124" name="Picture 4" descr="C:\Documents and Settings\Администратор\Рабочий стол\жук\2 016.jpg"/>
          <p:cNvPicPr>
            <a:picLocks noChangeAspect="1" noChangeArrowheads="1"/>
          </p:cNvPicPr>
          <p:nvPr/>
        </p:nvPicPr>
        <p:blipFill>
          <a:blip r:embed="rId2" cstate="print"/>
          <a:srcRect/>
          <a:stretch>
            <a:fillRect/>
          </a:stretch>
        </p:blipFill>
        <p:spPr bwMode="auto">
          <a:xfrm>
            <a:off x="428596" y="1214422"/>
            <a:ext cx="5201533" cy="4500593"/>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uk-UA" sz="2800" dirty="0" smtClean="0">
                <a:solidFill>
                  <a:schemeClr val="bg1"/>
                </a:solidFill>
              </a:rPr>
              <a:t>Вже 50 років прикрашає село Зелена Балка вулиця Зарічна. </a:t>
            </a:r>
            <a:endParaRPr lang="ru-RU" sz="2800" dirty="0">
              <a:solidFill>
                <a:schemeClr val="bg1"/>
              </a:solidFill>
            </a:endParaRPr>
          </a:p>
        </p:txBody>
      </p:sp>
      <p:pic>
        <p:nvPicPr>
          <p:cNvPr id="7171" name="Picture 3" descr="C:\Documents and Settings\Администратор\Рабочий стол\жук\2 019.jpg"/>
          <p:cNvPicPr>
            <a:picLocks noChangeAspect="1" noChangeArrowheads="1"/>
          </p:cNvPicPr>
          <p:nvPr/>
        </p:nvPicPr>
        <p:blipFill>
          <a:blip r:embed="rId2" cstate="print"/>
          <a:srcRect/>
          <a:stretch>
            <a:fillRect/>
          </a:stretch>
        </p:blipFill>
        <p:spPr bwMode="auto">
          <a:xfrm>
            <a:off x="4429124" y="2714620"/>
            <a:ext cx="4049705" cy="3353438"/>
          </a:xfrm>
          <a:prstGeom prst="rect">
            <a:avLst/>
          </a:prstGeom>
          <a:noFill/>
        </p:spPr>
      </p:pic>
      <p:pic>
        <p:nvPicPr>
          <p:cNvPr id="7172" name="Picture 4" descr="C:\Documents and Settings\Администратор\Рабочий стол\жук\2 018.jpg"/>
          <p:cNvPicPr>
            <a:picLocks noChangeAspect="1" noChangeArrowheads="1"/>
          </p:cNvPicPr>
          <p:nvPr/>
        </p:nvPicPr>
        <p:blipFill>
          <a:blip r:embed="rId3" cstate="print"/>
          <a:srcRect/>
          <a:stretch>
            <a:fillRect/>
          </a:stretch>
        </p:blipFill>
        <p:spPr bwMode="auto">
          <a:xfrm>
            <a:off x="428596" y="1643050"/>
            <a:ext cx="3857652" cy="3000396"/>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uk-UA" dirty="0" smtClean="0">
                <a:solidFill>
                  <a:schemeClr val="bg1"/>
                </a:solidFill>
              </a:rPr>
              <a:t>Дивина села Зелена Балка.</a:t>
            </a:r>
            <a:endParaRPr lang="ru-RU" dirty="0">
              <a:solidFill>
                <a:schemeClr val="bg1"/>
              </a:solidFill>
            </a:endParaRPr>
          </a:p>
        </p:txBody>
      </p:sp>
      <p:pic>
        <p:nvPicPr>
          <p:cNvPr id="8194" name="Picture 2" descr="C:\Documents and Settings\Администратор\Рабочий стол\жук\2 020.jpg"/>
          <p:cNvPicPr>
            <a:picLocks noChangeAspect="1" noChangeArrowheads="1"/>
          </p:cNvPicPr>
          <p:nvPr/>
        </p:nvPicPr>
        <p:blipFill>
          <a:blip r:embed="rId2" cstate="print"/>
          <a:srcRect/>
          <a:stretch>
            <a:fillRect/>
          </a:stretch>
        </p:blipFill>
        <p:spPr bwMode="auto">
          <a:xfrm>
            <a:off x="4116322" y="1428736"/>
            <a:ext cx="4724457" cy="3214709"/>
          </a:xfrm>
          <a:prstGeom prst="rect">
            <a:avLst/>
          </a:prstGeom>
          <a:noFill/>
        </p:spPr>
      </p:pic>
      <p:pic>
        <p:nvPicPr>
          <p:cNvPr id="8195" name="Picture 3" descr="C:\Documents and Settings\Администратор\Рабочий стол\жук\2 021.jpg"/>
          <p:cNvPicPr>
            <a:picLocks noChangeAspect="1" noChangeArrowheads="1"/>
          </p:cNvPicPr>
          <p:nvPr/>
        </p:nvPicPr>
        <p:blipFill>
          <a:blip r:embed="rId3" cstate="print"/>
          <a:srcRect/>
          <a:stretch>
            <a:fillRect/>
          </a:stretch>
        </p:blipFill>
        <p:spPr bwMode="auto">
          <a:xfrm>
            <a:off x="500034" y="3214686"/>
            <a:ext cx="4905048" cy="32861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езымянный.bmp"/>
          <p:cNvPicPr>
            <a:picLocks noGrp="1" noChangeAspect="1"/>
          </p:cNvPicPr>
          <p:nvPr>
            <p:ph idx="1"/>
          </p:nvPr>
        </p:nvPicPr>
        <p:blipFill>
          <a:blip r:embed="rId2"/>
          <a:stretch>
            <a:fillRect/>
          </a:stretch>
        </p:blipFill>
        <p:spPr>
          <a:xfrm>
            <a:off x="1787318" y="857232"/>
            <a:ext cx="5713640" cy="5751238"/>
          </a:xfrm>
        </p:spPr>
      </p:pic>
      <p:sp>
        <p:nvSpPr>
          <p:cNvPr id="5" name="Заголовок 4"/>
          <p:cNvSpPr>
            <a:spLocks noGrp="1"/>
          </p:cNvSpPr>
          <p:nvPr>
            <p:ph type="title"/>
          </p:nvPr>
        </p:nvSpPr>
        <p:spPr>
          <a:xfrm>
            <a:off x="428596" y="357166"/>
            <a:ext cx="8229600" cy="561956"/>
          </a:xfrm>
        </p:spPr>
        <p:txBody>
          <a:bodyPr>
            <a:normAutofit fontScale="90000"/>
          </a:bodyPr>
          <a:lstStyle/>
          <a:p>
            <a:pPr algn="ctr"/>
            <a:r>
              <a:rPr lang="uk-UA" sz="3600" dirty="0" smtClean="0">
                <a:solidFill>
                  <a:schemeClr val="bg1"/>
                </a:solidFill>
              </a:rPr>
              <a:t>Карта  Зеленобалківської сільської ради</a:t>
            </a:r>
            <a:endParaRPr lang="ru-RU" sz="3600" dirty="0">
              <a:solidFill>
                <a:schemeClr val="bg1"/>
              </a:solidFill>
            </a:endParaRPr>
          </a:p>
        </p:txBody>
      </p:sp>
    </p:spTree>
  </p:cSld>
  <p:clrMapOvr>
    <a:masterClrMapping/>
  </p:clrMapOvr>
  <p:transition spd="slow">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dirty="0" smtClean="0">
                <a:solidFill>
                  <a:schemeClr val="bg1"/>
                </a:solidFill>
              </a:rPr>
              <a:t>Село Зелена Балка виникло від злиття двох близько розташованих сіл  Нестерівки  та  Ковалівки.</a:t>
            </a:r>
            <a:endParaRPr lang="ru-RU" sz="2800" dirty="0">
              <a:solidFill>
                <a:schemeClr val="bg1"/>
              </a:solidFill>
            </a:endParaRPr>
          </a:p>
        </p:txBody>
      </p:sp>
      <p:pic>
        <p:nvPicPr>
          <p:cNvPr id="5" name="Содержимое 4" descr="Фото000.jpg"/>
          <p:cNvPicPr>
            <a:picLocks noGrp="1" noChangeAspect="1"/>
          </p:cNvPicPr>
          <p:nvPr>
            <p:ph sz="half" idx="1"/>
          </p:nvPr>
        </p:nvPicPr>
        <p:blipFill>
          <a:blip r:embed="rId2"/>
          <a:stretch>
            <a:fillRect/>
          </a:stretch>
        </p:blipFill>
        <p:spPr>
          <a:xfrm>
            <a:off x="714348" y="1643050"/>
            <a:ext cx="4500594" cy="3375446"/>
          </a:xfrm>
        </p:spPr>
      </p:pic>
      <p:pic>
        <p:nvPicPr>
          <p:cNvPr id="6" name="Содержимое 5" descr="Фото038.jpg"/>
          <p:cNvPicPr>
            <a:picLocks noGrp="1" noChangeAspect="1"/>
          </p:cNvPicPr>
          <p:nvPr>
            <p:ph sz="half" idx="2"/>
          </p:nvPr>
        </p:nvPicPr>
        <p:blipFill>
          <a:blip r:embed="rId3"/>
          <a:stretch>
            <a:fillRect/>
          </a:stretch>
        </p:blipFill>
        <p:spPr>
          <a:xfrm>
            <a:off x="4429124" y="3268265"/>
            <a:ext cx="4273552" cy="3205163"/>
          </a:xfrm>
        </p:spPr>
      </p:pic>
    </p:spTree>
  </p:cSld>
  <p:clrMapOvr>
    <a:masterClrMapping/>
  </p:clrMapOvr>
  <p:transition spd="slow">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142852"/>
            <a:ext cx="8229600" cy="1219200"/>
          </a:xfrm>
        </p:spPr>
        <p:txBody>
          <a:bodyPr>
            <a:normAutofit/>
          </a:bodyPr>
          <a:lstStyle/>
          <a:p>
            <a:pPr algn="ctr"/>
            <a:r>
              <a:rPr lang="uk-UA" sz="2800" dirty="0" smtClean="0">
                <a:solidFill>
                  <a:schemeClr val="bg1"/>
                </a:solidFill>
              </a:rPr>
              <a:t>Ними володіли пани Нестеренко і Ковальов, звідси й пішли назви населених пунктів.</a:t>
            </a:r>
            <a:endParaRPr lang="ru-RU" sz="2800" dirty="0">
              <a:solidFill>
                <a:schemeClr val="bg1"/>
              </a:solidFill>
            </a:endParaRPr>
          </a:p>
        </p:txBody>
      </p:sp>
      <p:pic>
        <p:nvPicPr>
          <p:cNvPr id="1026" name="Picture 2" descr="C:\Documents and Settings\Администратор\Рабочий стол\жук\Фото001.jpg"/>
          <p:cNvPicPr>
            <a:picLocks noGrp="1" noChangeAspect="1" noChangeArrowheads="1"/>
          </p:cNvPicPr>
          <p:nvPr>
            <p:ph idx="1"/>
          </p:nvPr>
        </p:nvPicPr>
        <p:blipFill>
          <a:blip r:embed="rId2"/>
          <a:srcRect/>
          <a:stretch>
            <a:fillRect/>
          </a:stretch>
        </p:blipFill>
        <p:spPr bwMode="auto">
          <a:xfrm>
            <a:off x="5286380" y="3500438"/>
            <a:ext cx="3619493" cy="2714620"/>
          </a:xfrm>
          <a:prstGeom prst="rect">
            <a:avLst/>
          </a:prstGeom>
          <a:noFill/>
        </p:spPr>
      </p:pic>
      <p:pic>
        <p:nvPicPr>
          <p:cNvPr id="1028" name="Picture 4" descr="C:\Documents and Settings\Администратор\Рабочий стол\жук\Фото039.jpg"/>
          <p:cNvPicPr>
            <a:picLocks noChangeAspect="1" noChangeArrowheads="1"/>
          </p:cNvPicPr>
          <p:nvPr/>
        </p:nvPicPr>
        <p:blipFill>
          <a:blip r:embed="rId3"/>
          <a:srcRect/>
          <a:stretch>
            <a:fillRect/>
          </a:stretch>
        </p:blipFill>
        <p:spPr bwMode="auto">
          <a:xfrm>
            <a:off x="642910" y="1500174"/>
            <a:ext cx="4572031" cy="3429024"/>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одержимое 12"/>
          <p:cNvSpPr>
            <a:spLocks noGrp="1"/>
          </p:cNvSpPr>
          <p:nvPr>
            <p:ph idx="1"/>
          </p:nvPr>
        </p:nvSpPr>
        <p:spPr>
          <a:xfrm>
            <a:off x="457200" y="500042"/>
            <a:ext cx="8229600" cy="1643074"/>
          </a:xfrm>
        </p:spPr>
        <p:txBody>
          <a:bodyPr>
            <a:normAutofit lnSpcReduction="10000"/>
          </a:bodyPr>
          <a:lstStyle/>
          <a:p>
            <a:pPr algn="ctr">
              <a:buNone/>
            </a:pPr>
            <a:r>
              <a:rPr lang="uk-UA" dirty="0" smtClean="0">
                <a:solidFill>
                  <a:schemeClr val="bg1"/>
                </a:solidFill>
              </a:rPr>
              <a:t>Сучасна назва Зелена Балка походить від назви Балки Зеленої у верхів'ях якої воно розміщено. Ця  балка простягнулася на південь аж до селища Зелене. </a:t>
            </a:r>
            <a:endParaRPr lang="ru-RU" dirty="0">
              <a:solidFill>
                <a:schemeClr val="bg1"/>
              </a:solidFill>
            </a:endParaRPr>
          </a:p>
        </p:txBody>
      </p:sp>
      <p:sp>
        <p:nvSpPr>
          <p:cNvPr id="9" name="Заголовок 8"/>
          <p:cNvSpPr>
            <a:spLocks noGrp="1"/>
          </p:cNvSpPr>
          <p:nvPr>
            <p:ph type="title"/>
          </p:nvPr>
        </p:nvSpPr>
        <p:spPr>
          <a:xfrm>
            <a:off x="571472" y="3000372"/>
            <a:ext cx="8229600" cy="1219200"/>
          </a:xfrm>
        </p:spPr>
        <p:txBody>
          <a:bodyPr>
            <a:normAutofit/>
          </a:bodyPr>
          <a:lstStyle/>
          <a:p>
            <a:r>
              <a:rPr lang="uk-UA" sz="2400" dirty="0" smtClean="0"/>
              <a:t> </a:t>
            </a:r>
            <a:endParaRPr lang="ru-RU" sz="2400" dirty="0"/>
          </a:p>
        </p:txBody>
      </p:sp>
      <p:pic>
        <p:nvPicPr>
          <p:cNvPr id="2058" name="Picture 10" descr="E:\Новая папка\2 010.jpg"/>
          <p:cNvPicPr>
            <a:picLocks noChangeAspect="1" noChangeArrowheads="1"/>
          </p:cNvPicPr>
          <p:nvPr/>
        </p:nvPicPr>
        <p:blipFill>
          <a:blip r:embed="rId2"/>
          <a:srcRect/>
          <a:stretch>
            <a:fillRect/>
          </a:stretch>
        </p:blipFill>
        <p:spPr bwMode="auto">
          <a:xfrm>
            <a:off x="1500166" y="2143116"/>
            <a:ext cx="6072230" cy="4048153"/>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uk-UA" sz="3200" dirty="0" smtClean="0">
                <a:solidFill>
                  <a:schemeClr val="bg1"/>
                </a:solidFill>
              </a:rPr>
              <a:t>Щоб пам'ятали спогади бездонним, той грізний, той суворий час.</a:t>
            </a:r>
            <a:endParaRPr lang="ru-RU" sz="3200" dirty="0">
              <a:solidFill>
                <a:schemeClr val="bg1"/>
              </a:solidFill>
            </a:endParaRPr>
          </a:p>
        </p:txBody>
      </p:sp>
      <p:pic>
        <p:nvPicPr>
          <p:cNvPr id="3074" name="Picture 2" descr="C:\Documents and Settings\Администратор\Рабочий стол\жук\2 009.jpg"/>
          <p:cNvPicPr>
            <a:picLocks noChangeAspect="1" noChangeArrowheads="1"/>
          </p:cNvPicPr>
          <p:nvPr/>
        </p:nvPicPr>
        <p:blipFill>
          <a:blip r:embed="rId2"/>
          <a:srcRect/>
          <a:stretch>
            <a:fillRect/>
          </a:stretch>
        </p:blipFill>
        <p:spPr bwMode="auto">
          <a:xfrm>
            <a:off x="1571604" y="1357298"/>
            <a:ext cx="6072230" cy="4714908"/>
          </a:xfrm>
          <a:prstGeom prst="rect">
            <a:avLst/>
          </a:prstGeom>
          <a:noFill/>
        </p:spPr>
      </p:pic>
    </p:spTree>
  </p:cSld>
  <p:clrMapOvr>
    <a:masterClrMapping/>
  </p:clrMapOvr>
  <p:transition spd="slow">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 013.jpg"/>
          <p:cNvPicPr>
            <a:picLocks noGrp="1" noChangeAspect="1"/>
          </p:cNvPicPr>
          <p:nvPr>
            <p:ph idx="1"/>
          </p:nvPr>
        </p:nvPicPr>
        <p:blipFill>
          <a:blip r:embed="rId2" cstate="print"/>
          <a:stretch>
            <a:fillRect/>
          </a:stretch>
        </p:blipFill>
        <p:spPr>
          <a:xfrm>
            <a:off x="5000628" y="642918"/>
            <a:ext cx="3571900" cy="5222542"/>
          </a:xfrm>
        </p:spPr>
      </p:pic>
      <p:sp>
        <p:nvSpPr>
          <p:cNvPr id="3" name="Заголовок 2"/>
          <p:cNvSpPr>
            <a:spLocks noGrp="1"/>
          </p:cNvSpPr>
          <p:nvPr>
            <p:ph type="title"/>
          </p:nvPr>
        </p:nvSpPr>
        <p:spPr>
          <a:xfrm>
            <a:off x="428596" y="571480"/>
            <a:ext cx="4071966" cy="5500726"/>
          </a:xfrm>
        </p:spPr>
        <p:txBody>
          <a:bodyPr>
            <a:normAutofit fontScale="90000"/>
          </a:bodyPr>
          <a:lstStyle/>
          <a:p>
            <a:r>
              <a:rPr lang="uk-UA" sz="2800" dirty="0" smtClean="0">
                <a:solidFill>
                  <a:schemeClr val="bg1"/>
                </a:solidFill>
              </a:rPr>
              <a:t>Першими під час окупації постраждали члени комуністичної партії, комсомольці та ті, що чинили опір окупантам. Всього за роки війни на примусові роботи до Німеччини було вивезено 60 жителів сіл нашої сільради. Серед них Дробот Іван, Дробот Володимир, Кондратенко Василь, Гайдай Семен та ін.</a:t>
            </a:r>
            <a:br>
              <a:rPr lang="uk-UA" sz="2800" dirty="0" smtClean="0">
                <a:solidFill>
                  <a:schemeClr val="bg1"/>
                </a:solidFill>
              </a:rPr>
            </a:br>
            <a:endParaRPr lang="ru-RU" sz="2800" dirty="0">
              <a:solidFill>
                <a:schemeClr val="bg1"/>
              </a:solidFill>
            </a:endParaRPr>
          </a:p>
        </p:txBody>
      </p:sp>
    </p:spTree>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786314" y="152400"/>
            <a:ext cx="3900486" cy="2705096"/>
          </a:xfrm>
        </p:spPr>
        <p:txBody>
          <a:bodyPr>
            <a:normAutofit/>
          </a:bodyPr>
          <a:lstStyle/>
          <a:p>
            <a:r>
              <a:rPr lang="uk-UA" sz="2400" dirty="0" smtClean="0">
                <a:solidFill>
                  <a:schemeClr val="bg1"/>
                </a:solidFill>
              </a:rPr>
              <a:t>У цей день березневий</a:t>
            </a:r>
            <a:br>
              <a:rPr lang="uk-UA" sz="2400" dirty="0" smtClean="0">
                <a:solidFill>
                  <a:schemeClr val="bg1"/>
                </a:solidFill>
              </a:rPr>
            </a:br>
            <a:r>
              <a:rPr lang="uk-UA" sz="2400" dirty="0" smtClean="0">
                <a:solidFill>
                  <a:schemeClr val="bg1"/>
                </a:solidFill>
              </a:rPr>
              <a:t>До тебе, людино, звертаюсь, волаю,</a:t>
            </a:r>
            <a:br>
              <a:rPr lang="uk-UA" sz="2400" dirty="0" smtClean="0">
                <a:solidFill>
                  <a:schemeClr val="bg1"/>
                </a:solidFill>
              </a:rPr>
            </a:br>
            <a:r>
              <a:rPr lang="uk-UA" sz="2400" dirty="0" smtClean="0">
                <a:solidFill>
                  <a:schemeClr val="bg1"/>
                </a:solidFill>
              </a:rPr>
              <a:t>Усіх, хто кував перемогу й загинув </a:t>
            </a:r>
            <a:br>
              <a:rPr lang="uk-UA" sz="2400" dirty="0" smtClean="0">
                <a:solidFill>
                  <a:schemeClr val="bg1"/>
                </a:solidFill>
              </a:rPr>
            </a:br>
            <a:r>
              <a:rPr lang="uk-UA" sz="2400" dirty="0" smtClean="0">
                <a:solidFill>
                  <a:schemeClr val="bg1"/>
                </a:solidFill>
              </a:rPr>
              <a:t>За тебе, за мене, за всю Батьківщину</a:t>
            </a:r>
            <a:endParaRPr lang="ru-RU" sz="2400" dirty="0">
              <a:solidFill>
                <a:schemeClr val="bg1"/>
              </a:solidFill>
            </a:endParaRPr>
          </a:p>
        </p:txBody>
      </p:sp>
      <p:pic>
        <p:nvPicPr>
          <p:cNvPr id="4100" name="Picture 4" descr="C:\Documents and Settings\Администратор\Рабочий стол\жук\2 015.jpg"/>
          <p:cNvPicPr>
            <a:picLocks noChangeAspect="1" noChangeArrowheads="1"/>
          </p:cNvPicPr>
          <p:nvPr/>
        </p:nvPicPr>
        <p:blipFill>
          <a:blip r:embed="rId2" cstate="print"/>
          <a:srcRect/>
          <a:stretch>
            <a:fillRect/>
          </a:stretch>
        </p:blipFill>
        <p:spPr bwMode="auto">
          <a:xfrm>
            <a:off x="785786" y="857232"/>
            <a:ext cx="3981441" cy="2727491"/>
          </a:xfrm>
          <a:prstGeom prst="rect">
            <a:avLst/>
          </a:prstGeom>
          <a:noFill/>
        </p:spPr>
      </p:pic>
      <p:pic>
        <p:nvPicPr>
          <p:cNvPr id="4101" name="Picture 5" descr="C:\Documents and Settings\Администратор\Рабочий стол\жук\2 004.jpg"/>
          <p:cNvPicPr>
            <a:picLocks noChangeAspect="1" noChangeArrowheads="1"/>
          </p:cNvPicPr>
          <p:nvPr/>
        </p:nvPicPr>
        <p:blipFill>
          <a:blip r:embed="rId3" cstate="print"/>
          <a:srcRect/>
          <a:stretch>
            <a:fillRect/>
          </a:stretch>
        </p:blipFill>
        <p:spPr bwMode="auto">
          <a:xfrm>
            <a:off x="642910" y="4000504"/>
            <a:ext cx="3516836" cy="2355513"/>
          </a:xfrm>
          <a:prstGeom prst="rect">
            <a:avLst/>
          </a:prstGeom>
          <a:noFill/>
        </p:spPr>
      </p:pic>
      <p:pic>
        <p:nvPicPr>
          <p:cNvPr id="11" name="Picture 3" descr="C:\Documents and Settings\Администратор\Рабочий стол\жук\2 014.jpg"/>
          <p:cNvPicPr>
            <a:picLocks noChangeAspect="1" noChangeArrowheads="1"/>
          </p:cNvPicPr>
          <p:nvPr/>
        </p:nvPicPr>
        <p:blipFill>
          <a:blip r:embed="rId4" cstate="print"/>
          <a:srcRect/>
          <a:stretch>
            <a:fillRect/>
          </a:stretch>
        </p:blipFill>
        <p:spPr bwMode="auto">
          <a:xfrm>
            <a:off x="4071934" y="2928934"/>
            <a:ext cx="3839800" cy="2643206"/>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1062022"/>
          </a:xfrm>
        </p:spPr>
        <p:txBody>
          <a:bodyPr/>
          <a:lstStyle/>
          <a:p>
            <a:pPr algn="ctr"/>
            <a:r>
              <a:rPr lang="uk-UA" dirty="0" smtClean="0">
                <a:solidFill>
                  <a:schemeClr val="bg1"/>
                </a:solidFill>
              </a:rPr>
              <a:t>Пам’ять жертв голодомору-33 р.</a:t>
            </a:r>
            <a:endParaRPr lang="ru-RU" dirty="0">
              <a:solidFill>
                <a:schemeClr val="bg1"/>
              </a:solidFill>
            </a:endParaRPr>
          </a:p>
        </p:txBody>
      </p:sp>
      <p:pic>
        <p:nvPicPr>
          <p:cNvPr id="6147" name="Picture 3" descr="C:\Documents and Settings\Администратор\Рабочий стол\жук\2 017.jpg"/>
          <p:cNvPicPr>
            <a:picLocks noChangeAspect="1" noChangeArrowheads="1"/>
          </p:cNvPicPr>
          <p:nvPr/>
        </p:nvPicPr>
        <p:blipFill>
          <a:blip r:embed="rId2"/>
          <a:srcRect/>
          <a:stretch>
            <a:fillRect/>
          </a:stretch>
        </p:blipFill>
        <p:spPr bwMode="auto">
          <a:xfrm>
            <a:off x="1000100" y="1428735"/>
            <a:ext cx="7072362" cy="5042253"/>
          </a:xfrm>
          <a:prstGeom prst="rect">
            <a:avLst/>
          </a:prstGeom>
          <a:noFill/>
        </p:spPr>
      </p:pic>
    </p:spTree>
  </p:cSld>
  <p:clrMapOvr>
    <a:masterClrMapping/>
  </p:clrMapOvr>
  <p:transition spd="slow">
    <p:spli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100</TotalTime>
  <Words>158</Words>
  <Application>Microsoft Office PowerPoint</Application>
  <PresentationFormat>Экран (4:3)</PresentationFormat>
  <Paragraphs>13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Зелена Балка:       історія рідного краю </vt:lpstr>
      <vt:lpstr>Карта  Зеленобалківської сільської ради</vt:lpstr>
      <vt:lpstr>Село Зелена Балка виникло від злиття двох близько розташованих сіл  Нестерівки  та  Ковалівки.</vt:lpstr>
      <vt:lpstr>Ними володіли пани Нестеренко і Ковальов, звідси й пішли назви населених пунктів.</vt:lpstr>
      <vt:lpstr> </vt:lpstr>
      <vt:lpstr>Щоб пам'ятали спогади бездонним, той грізний, той суворий час.</vt:lpstr>
      <vt:lpstr>Першими під час окупації постраждали члени комуністичної партії, комсомольці та ті, що чинили опір окупантам. Всього за роки війни на примусові роботи до Німеччини було вивезено 60 жителів сіл нашої сільради. Серед них Дробот Іван, Дробот Володимир, Кондратенко Василь, Гайдай Семен та ін. </vt:lpstr>
      <vt:lpstr>У цей день березневий До тебе, людино, звертаюсь, волаю, Усіх, хто кував перемогу й загинув  За тебе, за мене, за всю Батьківщину</vt:lpstr>
      <vt:lpstr>Пам’ять жертв голодомору-33 р.</vt:lpstr>
      <vt:lpstr>А вік новий… з яких доріг привів нам 33-й  Понад селом, як бурелом, Пройшов великий бурелом</vt:lpstr>
      <vt:lpstr>Вже 50 років прикрашає село Зелена Балка вулиця Зарічна. </vt:lpstr>
      <vt:lpstr>Дивина села Зелена Балка.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Зелена Балка:         історія рідного краю </dc:title>
  <dc:creator>Admin</dc:creator>
  <cp:lastModifiedBy>Admin</cp:lastModifiedBy>
  <cp:revision>11</cp:revision>
  <dcterms:created xsi:type="dcterms:W3CDTF">2010-10-30T16:04:25Z</dcterms:created>
  <dcterms:modified xsi:type="dcterms:W3CDTF">2010-10-30T17:45:22Z</dcterms:modified>
</cp:coreProperties>
</file>