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97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B30E71-AFE8-40A0-AD05-8A970363C061}" type="datetimeFigureOut">
              <a:rPr lang="ru-RU" smtClean="0"/>
              <a:pPr/>
              <a:t>17.02.2011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AE57A0-AD66-4E70-BC00-F90F84F26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12000">
    <p:cover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71480"/>
            <a:ext cx="5674530" cy="1246205"/>
          </a:xfrm>
        </p:spPr>
        <p:txBody>
          <a:bodyPr/>
          <a:lstStyle/>
          <a:p>
            <a:r>
              <a:rPr lang="uk-UA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Твій друг - книга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07414"/>
          </a:xfrm>
        </p:spPr>
        <p:txBody>
          <a:bodyPr>
            <a:normAutofit fontScale="92500" lnSpcReduction="10000"/>
          </a:bodyPr>
          <a:lstStyle/>
          <a:p>
            <a:r>
              <a:rPr lang="uk-UA" sz="3600" dirty="0" smtClean="0"/>
              <a:t>Знання - сонце, книга – вікно.</a:t>
            </a:r>
          </a:p>
          <a:p>
            <a:r>
              <a:rPr lang="uk-UA" sz="3600" dirty="0" smtClean="0"/>
              <a:t>Книга для розуму, що теплий дощик для                            посівів.</a:t>
            </a:r>
          </a:p>
          <a:p>
            <a:r>
              <a:rPr lang="uk-UA" sz="3600" dirty="0" smtClean="0"/>
              <a:t>Дім без книги – день без сонця.</a:t>
            </a:r>
            <a:endParaRPr lang="ru-RU" sz="3600" dirty="0"/>
          </a:p>
        </p:txBody>
      </p:sp>
      <p:pic>
        <p:nvPicPr>
          <p:cNvPr id="2050" name="Picture 2" descr="C:\Documents and Settings\Администратор\Рабочий стол\презентація\1289051634_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618" y="0"/>
            <a:ext cx="3235382" cy="2214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Documents and Settings\Администратор\Рабочий стол\презентація\6a00e551344c0a88330133f1750a60970b-320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2214546" cy="2428868"/>
          </a:xfrm>
          <a:prstGeom prst="roundRect">
            <a:avLst>
              <a:gd name="adj" fmla="val 1633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358082" y="6286520"/>
            <a:ext cx="1643074" cy="4286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b="1" i="0" u="none" strike="noStrike" kern="1200" normalizeH="0" baseline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Галушко</a:t>
            </a:r>
            <a:r>
              <a:rPr kumimoji="0" lang="uk-UA" b="1" i="0" u="none" strike="noStrike" kern="1200" normalizeH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І.В</a:t>
            </a:r>
            <a:r>
              <a:rPr kumimoji="0" lang="uk-UA" b="0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Фото01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100793">
            <a:off x="4312108" y="335280"/>
            <a:ext cx="4901380" cy="3676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3429024" cy="520700"/>
          </a:xfrm>
        </p:spPr>
        <p:txBody>
          <a:bodyPr/>
          <a:lstStyle/>
          <a:p>
            <a:r>
              <a:rPr lang="uk-UA" dirty="0" smtClean="0"/>
              <a:t>     Гурток  </a:t>
            </a:r>
            <a:r>
              <a:rPr lang="uk-UA" dirty="0" err="1" smtClean="0"/>
              <a:t>“Пізнайко”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Фото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709">
            <a:off x="-153878" y="291610"/>
            <a:ext cx="4286280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6" descr="Фото013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000232" y="3616531"/>
            <a:ext cx="4572032" cy="3241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200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i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Кінець!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358082" y="6286520"/>
            <a:ext cx="1643074" cy="4286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b="1" i="0" u="none" strike="noStrike" kern="1200" normalizeH="0" baseline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Галушко</a:t>
            </a:r>
            <a:r>
              <a:rPr kumimoji="0" lang="uk-UA" b="1" i="0" u="none" strike="noStrike" kern="1200" normalizeH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І.В</a:t>
            </a:r>
            <a:r>
              <a:rPr kumimoji="0" lang="uk-UA" b="0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00166" y="5572140"/>
            <a:ext cx="7343796" cy="800120"/>
          </a:xfrm>
        </p:spPr>
        <p:txBody>
          <a:bodyPr/>
          <a:lstStyle/>
          <a:p>
            <a:r>
              <a:rPr lang="uk-UA" dirty="0" smtClean="0"/>
              <a:t>Як багато означає слово це - БІБЛІОТЕКАР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399458">
            <a:off x="982486" y="586804"/>
            <a:ext cx="3008313" cy="48006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/>
              <a:t>              </a:t>
            </a:r>
            <a:r>
              <a:rPr lang="uk-UA" u="sng" dirty="0" smtClean="0"/>
              <a:t>Я – БІБЛІОТЕКАР</a:t>
            </a:r>
          </a:p>
          <a:p>
            <a:endParaRPr lang="uk-UA" dirty="0" smtClean="0"/>
          </a:p>
          <a:p>
            <a:r>
              <a:rPr lang="uk-UA" dirty="0" smtClean="0"/>
              <a:t>       За моїм вікном ростуть</a:t>
            </a:r>
          </a:p>
          <a:p>
            <a:r>
              <a:rPr lang="uk-UA" dirty="0" smtClean="0"/>
              <a:t>       Кедри і смереки.</a:t>
            </a:r>
          </a:p>
          <a:p>
            <a:r>
              <a:rPr lang="uk-UA" dirty="0" smtClean="0"/>
              <a:t>       Гарне місце влітку тут</a:t>
            </a:r>
          </a:p>
          <a:p>
            <a:r>
              <a:rPr lang="uk-UA" dirty="0" smtClean="0"/>
              <a:t>       Для бібліотеки.</a:t>
            </a:r>
          </a:p>
          <a:p>
            <a:r>
              <a:rPr lang="uk-UA" dirty="0" smtClean="0"/>
              <a:t>       Я полиці змайстрував</a:t>
            </a:r>
          </a:p>
          <a:p>
            <a:r>
              <a:rPr lang="uk-UA" dirty="0" smtClean="0"/>
              <a:t>       Для книжок, журналів,</a:t>
            </a:r>
          </a:p>
          <a:p>
            <a:r>
              <a:rPr lang="uk-UA" dirty="0" smtClean="0"/>
              <a:t>       Щоб читали їх усі</a:t>
            </a:r>
          </a:p>
          <a:p>
            <a:r>
              <a:rPr lang="uk-UA" dirty="0" smtClean="0"/>
              <a:t>       Діти в зелен залі.</a:t>
            </a:r>
          </a:p>
          <a:p>
            <a:r>
              <a:rPr lang="uk-UA" dirty="0" smtClean="0"/>
              <a:t>       І тепер у ранній час</a:t>
            </a:r>
          </a:p>
          <a:p>
            <a:r>
              <a:rPr lang="uk-UA" dirty="0" smtClean="0"/>
              <a:t>       Чи в обідню спеку</a:t>
            </a:r>
          </a:p>
          <a:p>
            <a:r>
              <a:rPr lang="uk-UA" dirty="0" smtClean="0"/>
              <a:t>       Йдуть до мене читачі</a:t>
            </a:r>
          </a:p>
          <a:p>
            <a:r>
              <a:rPr lang="uk-UA" dirty="0" smtClean="0"/>
              <a:t>       У бібліотеку.</a:t>
            </a:r>
          </a:p>
          <a:p>
            <a:r>
              <a:rPr lang="uk-UA" dirty="0" smtClean="0"/>
              <a:t>       Люблять загадки, вірші</a:t>
            </a:r>
          </a:p>
          <a:p>
            <a:r>
              <a:rPr lang="uk-UA" dirty="0" smtClean="0"/>
              <a:t>       Василько і Таня.</a:t>
            </a:r>
          </a:p>
          <a:p>
            <a:r>
              <a:rPr lang="uk-UA" dirty="0" smtClean="0"/>
              <a:t>       Павлик просить лиш казки</a:t>
            </a:r>
          </a:p>
          <a:p>
            <a:r>
              <a:rPr lang="uk-UA" dirty="0" smtClean="0"/>
              <a:t>       Та оповідання.</a:t>
            </a:r>
          </a:p>
          <a:p>
            <a:r>
              <a:rPr lang="uk-UA" dirty="0" smtClean="0"/>
              <a:t>       Йдуть до мене читачі</a:t>
            </a:r>
          </a:p>
          <a:p>
            <a:r>
              <a:rPr lang="uk-UA" dirty="0" smtClean="0"/>
              <a:t>       Зблизька і здалека.</a:t>
            </a:r>
          </a:p>
          <a:p>
            <a:r>
              <a:rPr lang="uk-UA" dirty="0" smtClean="0"/>
              <a:t>       Жду їх радісно завжди:</a:t>
            </a:r>
          </a:p>
          <a:p>
            <a:r>
              <a:rPr lang="uk-UA" dirty="0" smtClean="0"/>
              <a:t>       Я ж - бібліотекар!</a:t>
            </a:r>
          </a:p>
          <a:p>
            <a:r>
              <a:rPr lang="uk-UA" dirty="0" smtClean="0"/>
              <a:t>       </a:t>
            </a:r>
            <a:endParaRPr lang="ru-RU" dirty="0"/>
          </a:p>
        </p:txBody>
      </p:sp>
      <p:pic>
        <p:nvPicPr>
          <p:cNvPr id="9" name="Содержимое 8" descr="Отсканировано 08.02.2011 12-37_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291349">
            <a:off x="5340285" y="510282"/>
            <a:ext cx="3566635" cy="475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358082" y="6286520"/>
            <a:ext cx="1643074" cy="4286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b="1" i="0" u="none" strike="noStrike" kern="1200" normalizeH="0" baseline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Галушко</a:t>
            </a:r>
            <a:r>
              <a:rPr kumimoji="0" lang="uk-UA" b="1" i="0" u="none" strike="noStrike" kern="1200" normalizeH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І.В</a:t>
            </a:r>
            <a:r>
              <a:rPr kumimoji="0" lang="uk-UA" b="0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5572140"/>
            <a:ext cx="7429552" cy="520700"/>
          </a:xfrm>
        </p:spPr>
        <p:txBody>
          <a:bodyPr/>
          <a:lstStyle/>
          <a:p>
            <a:r>
              <a:rPr lang="uk-UA" dirty="0" smtClean="0"/>
              <a:t>                   Корисно знати кожному…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 rot="21415455">
            <a:off x="857224" y="428604"/>
            <a:ext cx="7615262" cy="4981596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 Книга звичайно складається з </a:t>
            </a:r>
            <a:r>
              <a:rPr lang="uk-UA" i="1" dirty="0" smtClean="0">
                <a:effectLst>
                  <a:reflection blurRad="6350" stA="55000" endA="300" endPos="45500" dir="5400000" sy="-100000" algn="bl" rotWithShape="0"/>
                </a:effectLst>
              </a:rPr>
              <a:t>друкованих аркушів. </a:t>
            </a:r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Друкований аркуш входить до складу книги у вигляді зошита, що має 16 або 32 сторінки.</a:t>
            </a:r>
          </a:p>
          <a:p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 Всередині книги, крім  сторінок тексту, є титул, а в окремих випадках – і шмуцтитул, і фронтиспіс.</a:t>
            </a:r>
          </a:p>
          <a:p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 На </a:t>
            </a:r>
            <a:r>
              <a:rPr lang="uk-UA" i="1" dirty="0" smtClean="0">
                <a:effectLst>
                  <a:reflection blurRad="6350" stA="55000" endA="300" endPos="45500" dir="5400000" sy="-100000" algn="bl" rotWithShape="0"/>
                </a:effectLst>
              </a:rPr>
              <a:t>титулі </a:t>
            </a:r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(титульній сторінці) вміщують назву книги, прізвище автора, художника, назву видавництва, місце і рік видання, вказують, для кого вона призначена. Титул є також першою сторінкою книги. На звороті титулу друкують анотацію – короткий зміст книги.</a:t>
            </a:r>
          </a:p>
          <a:p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i="1" dirty="0" smtClean="0">
                <a:effectLst>
                  <a:reflection blurRad="6350" stA="55000" endA="300" endPos="45500" dir="5400000" sy="-100000" algn="bl" rotWithShape="0"/>
                </a:effectLst>
              </a:rPr>
              <a:t>Шмуцтитул. </a:t>
            </a:r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Ним називають окремий аркуш в книзі з назвою частини або розділу. Інколи шмуцтитул розміщують у верхній частині першої сторінки тексту даного розділу (частини).</a:t>
            </a:r>
          </a:p>
          <a:p>
            <a:r>
              <a:rPr lang="uk-UA" i="1" dirty="0" smtClean="0">
                <a:effectLst>
                  <a:reflection blurRad="6350" stA="55000" endA="300" endPos="45500" dir="5400000" sy="-100000" algn="bl" rotWithShape="0"/>
                </a:effectLst>
              </a:rPr>
              <a:t> Фронтиспіс – </a:t>
            </a:r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це малюнок, розташований поруч з титулом, на лівій сторінці. Він відображає характер усієї книги або є ілюстрацією до найважливішого епізоду. Це може бути також і портрет автора або головного героя твору.</a:t>
            </a:r>
          </a:p>
          <a:p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 Кожна окрема сторінка може містити колонцифру, колонлінійку, колонтитул, сигнатуру і норму.</a:t>
            </a:r>
          </a:p>
          <a:p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 Є в книзі і </a:t>
            </a:r>
            <a:r>
              <a:rPr lang="uk-UA" i="1" dirty="0" smtClean="0">
                <a:effectLst>
                  <a:reflection blurRad="6350" stA="55000" endA="300" endPos="45500" dir="5400000" sy="-100000" algn="bl" rotWithShape="0"/>
                </a:effectLst>
              </a:rPr>
              <a:t>вихідні дані. </a:t>
            </a:r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Це – паспорт її. Тут знайдемо ім'я та по батькові автора, його прізвище. Прізвища видавничих працівників, які доклали рук і вміння до створення книги. Це – редактор, художній редактор, коректор, технічний редактор.   </a:t>
            </a:r>
          </a:p>
          <a:p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> І ще дуже важливі данні:  адреса поліграфічного підприємства, де книги  виготовляли (бо якщо ви придбали книгу з браком, ви маєте право надіслати її до друкарні для обміну на якісний примірник), і адреса самого видавництва.</a:t>
            </a:r>
          </a:p>
          <a:p>
            <a:endParaRPr lang="ru-RU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358082" y="6286520"/>
            <a:ext cx="1643074" cy="4286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b="1" i="0" u="none" strike="noStrike" kern="1200" normalizeH="0" baseline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Галушко</a:t>
            </a:r>
            <a:r>
              <a:rPr kumimoji="0" lang="uk-UA" b="1" i="0" u="none" strike="noStrike" kern="1200" normalizeH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І.В</a:t>
            </a:r>
            <a:r>
              <a:rPr kumimoji="0" lang="uk-UA" b="0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презентація\1256202543_knyga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48193">
            <a:off x="-2047451" y="311934"/>
            <a:ext cx="7269338" cy="5207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uk-UA" dirty="0" smtClean="0">
                <a:solidFill>
                  <a:schemeClr val="tx1"/>
                </a:solidFill>
              </a:rPr>
              <a:t>Гімн книзі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rot="20993940">
            <a:off x="3717529" y="198305"/>
            <a:ext cx="5929354" cy="4629019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 ручаїв – ріки, з книжок – знання.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Хліб наснажує тіло, книга – розум.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Книга – міст у світ.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Книги читати – усе знати.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Одна книга тисячі людей навчає.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Книга не пряник, а дітей навчає.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Книга корисна, коли її читають.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 домі без книги, як без вікон, темно.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 книгою жити – з добром дружити.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Весела книжка – твоя радість.</a:t>
            </a:r>
          </a:p>
          <a:p>
            <a:r>
              <a:rPr lang="uk-UA" sz="2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Книга – дзеркало життя.</a:t>
            </a:r>
          </a:p>
          <a:p>
            <a:endParaRPr lang="uk-UA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358082" y="6286520"/>
            <a:ext cx="1643074" cy="4286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b="1" i="0" u="none" strike="noStrike" kern="1200" normalizeH="0" baseline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Галушко</a:t>
            </a:r>
            <a:r>
              <a:rPr kumimoji="0" lang="uk-UA" b="1" i="0" u="none" strike="noStrike" kern="1200" normalizeH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І.В</a:t>
            </a:r>
            <a:r>
              <a:rPr kumimoji="0" lang="uk-UA" b="0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презентація\books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83294" y="2786034"/>
            <a:ext cx="5260706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72392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>
                <a:tab pos="381000" algn="l"/>
              </a:tabLst>
            </a:pPr>
            <a:r>
              <a:rPr lang="ru-RU" sz="800" b="0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800" b="0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ru-RU" sz="800" b="0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       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rot="20942164">
            <a:off x="566890" y="1278473"/>
            <a:ext cx="7862825" cy="4462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cap="all" dirty="0" smtClean="0"/>
              <a:t>                                                  Правила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                                      поводження з книгою для учнів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lvl="0"/>
            <a:r>
              <a:rPr lang="uk-UA" dirty="0" smtClean="0"/>
              <a:t> 1.Обгорни книгу в папір — не бруднитиметься обкладинка.</a:t>
            </a:r>
            <a:endParaRPr lang="ru-RU" dirty="0" smtClean="0"/>
          </a:p>
          <a:p>
            <a:pPr lvl="0"/>
            <a:r>
              <a:rPr lang="uk-UA" dirty="0" smtClean="0"/>
              <a:t> 2.Не читай книгу під час їди — можеш забруднити її.</a:t>
            </a:r>
            <a:endParaRPr lang="ru-RU" dirty="0" smtClean="0"/>
          </a:p>
          <a:p>
            <a:pPr lvl="0"/>
            <a:r>
              <a:rPr lang="uk-UA" dirty="0" smtClean="0"/>
              <a:t> 3.Не клади в книгу олівців, ручок та інших товстих</a:t>
            </a:r>
            <a:br>
              <a:rPr lang="uk-UA" dirty="0" smtClean="0"/>
            </a:br>
            <a:r>
              <a:rPr lang="uk-UA" dirty="0" smtClean="0"/>
              <a:t>предметів — від цього рветься палітурка.</a:t>
            </a:r>
            <a:endParaRPr lang="ru-RU" dirty="0" smtClean="0"/>
          </a:p>
          <a:p>
            <a:pPr lvl="0"/>
            <a:r>
              <a:rPr lang="uk-UA" dirty="0" smtClean="0"/>
              <a:t> 4.Не загинай ріжків на сторінках книги — ріжки відриваються  і  псується  книга — зроби  собі для  книги  за­кладку.</a:t>
            </a:r>
            <a:endParaRPr lang="ru-RU" dirty="0" smtClean="0"/>
          </a:p>
          <a:p>
            <a:pPr lvl="0"/>
            <a:r>
              <a:rPr lang="uk-UA" dirty="0" smtClean="0"/>
              <a:t>5. Не рви сторінок, не малюй і не пиши нічого в книзі,</a:t>
            </a:r>
            <a:br>
              <a:rPr lang="uk-UA" dirty="0" smtClean="0"/>
            </a:br>
            <a:r>
              <a:rPr lang="uk-UA" dirty="0" smtClean="0"/>
              <a:t>не роби в ній ніяких поміток.</a:t>
            </a:r>
            <a:endParaRPr lang="ru-RU" dirty="0" smtClean="0"/>
          </a:p>
          <a:p>
            <a:pPr lvl="0"/>
            <a:r>
              <a:rPr lang="uk-UA" dirty="0" smtClean="0"/>
              <a:t>6.Не перегинай   книгу — від цього вириваються сторінки, який має незначні пошкодження або помарки, але придатний для користування; </a:t>
            </a:r>
            <a:endParaRPr lang="ru-RU" dirty="0" smtClean="0"/>
          </a:p>
          <a:p>
            <a:pPr lvl="0"/>
            <a:r>
              <a:rPr lang="uk-UA" dirty="0" smtClean="0"/>
              <a:t>7.Перегортаючи  прочитану  сторінку, держи її за верхній край.</a:t>
            </a:r>
            <a:endParaRPr lang="ru-RU" dirty="0" smtClean="0"/>
          </a:p>
          <a:p>
            <a:r>
              <a:rPr lang="uk-UA" dirty="0" smtClean="0"/>
              <a:t>8. Не читай книгу на сонці.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357166"/>
            <a:ext cx="7715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 smtClean="0"/>
              <a:t>                   </a:t>
            </a:r>
            <a:r>
              <a:rPr lang="uk-UA" sz="3600" dirty="0" smtClean="0"/>
              <a:t>Правила поводження з книгою</a:t>
            </a:r>
            <a:endParaRPr lang="ru-RU" sz="3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358082" y="6286520"/>
            <a:ext cx="1643074" cy="4286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b="1" i="0" u="none" strike="noStrike" kern="1200" normalizeH="0" baseline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Галушко</a:t>
            </a:r>
            <a:r>
              <a:rPr kumimoji="0" lang="uk-UA" b="1" i="0" u="none" strike="noStrike" kern="1200" normalizeH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І.В</a:t>
            </a:r>
            <a:r>
              <a:rPr kumimoji="0" lang="uk-UA" b="0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презентація\malc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2587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Єдині вимоги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54162"/>
            <a:ext cx="863444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dirty="0" smtClean="0"/>
              <a:t>                                                   ЄДИНІ ВИМОГИ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                          щодо використання і збереження підручників 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                                                  учнями школи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dirty="0" smtClean="0"/>
              <a:t>а)	дбайливо поводитись з підручниками як з бібліотечними, так і з своїми власними;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uk-UA" dirty="0" smtClean="0"/>
              <a:t>б)	при одержанні підручників з бібліотеки переглянути їх і про виявлені дефекти повідомити бібліотекаря, якщо підручник має незначні пошкодження, відремонтувати його в «Книжковій лікарні»;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uk-UA" dirty="0" smtClean="0"/>
              <a:t>в)	якщо учнем підручник втрачений чи пошкоджений — повернути до бібліотеки такий же підручник або замінити його   іншим,  який   визнаний, бібліотекою  рівноцінним  за змістом і вартістю.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uk-UA" dirty="0" smtClean="0"/>
              <a:t>    До учнів, які недбайливо поводитимуться з підруч­никами, застосовувати заходи громадського впливу через учнівське самоврядування.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358082" y="6286520"/>
            <a:ext cx="1643074" cy="4286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b="1" i="0" u="none" strike="noStrike" kern="1200" normalizeH="0" baseline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Галушко</a:t>
            </a:r>
            <a:r>
              <a:rPr kumimoji="0" lang="uk-UA" b="1" i="0" u="none" strike="noStrike" kern="1200" normalizeH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І.В</a:t>
            </a:r>
            <a:r>
              <a:rPr kumimoji="0" lang="uk-UA" b="0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презентація\buch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5214950"/>
            <a:ext cx="2643174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Критерії оцінювання стану підручників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00052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b="1" dirty="0" smtClean="0"/>
              <a:t>                                                          </a:t>
            </a:r>
            <a:r>
              <a:rPr lang="uk-UA" b="1" dirty="0" smtClean="0">
                <a:solidFill>
                  <a:schemeClr val="tx1"/>
                </a:solidFill>
              </a:rPr>
              <a:t>КРИТЕРІЇ ОЦІНЮВАННЯ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                                                          стану підручників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Для визначення  стану підручників при  оглядах та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конкурсах, а також при одержанні з бібліотеки і при поверненні   в   бібліотеку застосовувати такі оцінки: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 «5» — відмінний — підручник, який був у користуванні, але не має пошкоджень і помарок; 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«4» — добрий, який має незначні пошкодження або помарки, але придатний для користування;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«З» — задовільний — має пошкодження і помарки, але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придатний  для   користування; 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«2» — незадовільний — має значні пошкодження і помарки і не придатний для користування.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Оцінка «зразкова» з поведінки не може бути виставлена учневі, в якого стан підручників буде оцінено балом "3"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358082" y="6286520"/>
            <a:ext cx="1643074" cy="4286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b="1" i="0" u="none" strike="noStrike" kern="1200" normalizeH="0" baseline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Галушко</a:t>
            </a:r>
            <a:r>
              <a:rPr kumimoji="0" lang="uk-UA" b="1" i="0" u="none" strike="noStrike" kern="1200" normalizeH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І.В</a:t>
            </a:r>
            <a:r>
              <a:rPr kumimoji="0" lang="uk-UA" b="0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презентація\books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338875"/>
            <a:ext cx="2286309" cy="151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0" name="Picture 2" descr="C:\Documents and Settings\Администратор\Рабочий стол\презентація\books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1236" y="0"/>
            <a:ext cx="2362764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Правила гігієни читання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42976" y="928670"/>
            <a:ext cx="6643734" cy="407196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cap="all" dirty="0" smtClean="0"/>
              <a:t>                                 Правила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dirty="0" smtClean="0"/>
              <a:t>                             гігієни читання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dirty="0" smtClean="0"/>
              <a:t>1. Не потрібно читати в лежачому положенні.</a:t>
            </a:r>
            <a:r>
              <a:rPr lang="ru-RU" dirty="0" smtClean="0"/>
              <a:t> </a:t>
            </a:r>
          </a:p>
          <a:p>
            <a:r>
              <a:rPr lang="uk-UA" dirty="0" smtClean="0"/>
              <a:t>2.	Не можна читати, коли темно.</a:t>
            </a:r>
            <a:r>
              <a:rPr lang="ru-RU" dirty="0" smtClean="0"/>
              <a:t> </a:t>
            </a:r>
          </a:p>
          <a:p>
            <a:pPr lvl="0"/>
            <a:r>
              <a:rPr lang="uk-UA" dirty="0" smtClean="0"/>
              <a:t>Промені  світла  повинні  падати  на  книгу  зліва  або</a:t>
            </a:r>
            <a:br>
              <a:rPr lang="uk-UA" dirty="0" smtClean="0"/>
            </a:br>
            <a:r>
              <a:rPr lang="uk-UA" dirty="0" smtClean="0"/>
              <a:t>зверху. </a:t>
            </a:r>
            <a:endParaRPr lang="ru-RU" dirty="0" smtClean="0"/>
          </a:p>
          <a:p>
            <a:pPr lvl="0"/>
            <a:r>
              <a:rPr lang="uk-UA" dirty="0" smtClean="0"/>
              <a:t>Книгу тримати не ближче 30 см від очей. </a:t>
            </a:r>
            <a:endParaRPr lang="ru-RU" dirty="0" smtClean="0"/>
          </a:p>
          <a:p>
            <a:r>
              <a:rPr lang="uk-UA" dirty="0" smtClean="0"/>
              <a:t>5.	Кожну годину потрібно давати очам відпочинок на</a:t>
            </a:r>
            <a:br>
              <a:rPr lang="uk-UA" dirty="0" smtClean="0"/>
            </a:br>
            <a:r>
              <a:rPr lang="uk-UA" dirty="0" smtClean="0"/>
              <a:t>10 хв.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358082" y="6286520"/>
            <a:ext cx="1643074" cy="4286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uk-UA" b="1" i="0" u="none" strike="noStrike" kern="1200" normalizeH="0" baseline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Галушко</a:t>
            </a:r>
            <a:r>
              <a:rPr kumimoji="0" lang="uk-UA" b="1" i="0" u="none" strike="noStrike" kern="1200" normalizeH="0" noProof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І.В</a:t>
            </a:r>
            <a:r>
              <a:rPr kumimoji="0" lang="uk-UA" b="0" i="0" u="none" strike="noStrike" kern="1200" cap="none" spc="0" normalizeH="0" noProof="0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2000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Виставка до Дня виведення військ з</a:t>
            </a:r>
            <a:br>
              <a:rPr lang="uk-UA" dirty="0" smtClean="0"/>
            </a:br>
            <a:r>
              <a:rPr lang="uk-UA" dirty="0" smtClean="0"/>
              <a:t>                          Афганістану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фото\Изображение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6034616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2000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</TotalTime>
  <Words>601</Words>
  <Application>Microsoft Office PowerPoint</Application>
  <PresentationFormat>Экран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    Твій друг - книга</vt:lpstr>
      <vt:lpstr>Як багато означає слово це - БІБЛІОТЕКАР</vt:lpstr>
      <vt:lpstr>                   Корисно знати кожному…</vt:lpstr>
      <vt:lpstr>                                                 Гімн книзі</vt:lpstr>
      <vt:lpstr>                                                                 </vt:lpstr>
      <vt:lpstr>                    Єдині вимоги</vt:lpstr>
      <vt:lpstr>   Критерії оцінювання стану підручників</vt:lpstr>
      <vt:lpstr>                                   Правила гігієни читання</vt:lpstr>
      <vt:lpstr>   Виставка до Дня виведення військ з                           Афганістану</vt:lpstr>
      <vt:lpstr>     Гурток  “Пізнайко” </vt:lpstr>
      <vt:lpstr>                           Кінець!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Твій друг - книга</dc:title>
  <dc:creator>Admin</dc:creator>
  <cp:lastModifiedBy>Admin</cp:lastModifiedBy>
  <cp:revision>31</cp:revision>
  <dcterms:created xsi:type="dcterms:W3CDTF">2011-02-08T09:27:39Z</dcterms:created>
  <dcterms:modified xsi:type="dcterms:W3CDTF">2011-02-17T07:56:32Z</dcterms:modified>
</cp:coreProperties>
</file>